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schemas.openxmlformats.org/officeDocument/2006/relationships/slide" Target="slides/slide49.xml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57" Type="http://schemas.openxmlformats.org/officeDocument/2006/relationships/slide" Target="slides/slide51.xml"/><Relationship Id="rId12" Type="http://schemas.openxmlformats.org/officeDocument/2006/relationships/slide" Target="slides/slide6.xml"/><Relationship Id="rId56" Type="http://schemas.openxmlformats.org/officeDocument/2006/relationships/slide" Target="slides/slide5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58" Type="http://schemas.openxmlformats.org/officeDocument/2006/relationships/slide" Target="slides/slide5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14b2024104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g114b202410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14b2024104_0_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g114b202410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14b2024104_0_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g114b2024104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14b2024104_0_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g114b2024104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14b2024104_0_5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g114b2024104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114b2024104_0_8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" name="Google Shape;179;g114b2024104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14b2024104_0_10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g114b2024104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14b2024104_0_1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g114b2024104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114b2024104_0_1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3" name="Google Shape;223;g114b2024104_0_1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114b2024104_0_1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" name="Google Shape;232;g114b2024104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14b2024104_0_13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" name="Google Shape;241;g114b2024104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114b2024104_0_14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" name="Google Shape;251;g114b2024104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114b2024104_0_15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1" name="Google Shape;261;g114b2024104_0_1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14b2024104_0_16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1" name="Google Shape;271;g114b2024104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114b2024104_0_17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g114b2024104_0_1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114b2024104_0_18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1" name="Google Shape;291;g114b2024104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114b2024104_0_19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2" name="Google Shape;302;g114b2024104_0_1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114b2024104_0_20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2" name="Google Shape;312;g114b2024104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114b2024104_0_2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2" name="Google Shape;322;g114b2024104_0_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14b2024104_0_2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6" name="Google Shape;346;g114b2024104_0_2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114b2024104_0_25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0" name="Google Shape;370;g114b2024104_0_2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114b2024104_0_28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4" name="Google Shape;394;g114b2024104_0_2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114b2024104_0_30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8" name="Google Shape;418;g114b2024104_0_3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114b2024104_0_3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7" name="Google Shape;427;g114b2024104_0_3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114b2024104_0_3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6" name="Google Shape;436;g114b2024104_0_3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114b2024104_0_3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5" name="Google Shape;445;g114b2024104_0_3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g114b2024104_0_3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6" name="Google Shape;456;g114b2024104_0_3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g114b2024104_0_34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5" name="Google Shape;465;g114b2024104_0_3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114b2024104_0_35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4" name="Google Shape;474;g114b2024104_0_3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114b2024104_0_36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3" name="Google Shape;483;g114b2024104_0_3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114b2024104_0_36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2" name="Google Shape;492;g114b2024104_0_3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g114b2024104_0_37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1" name="Google Shape;501;g114b2024104_0_3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114b2024104_0_38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11" name="Google Shape;511;g114b2024104_0_3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114b2024104_0_39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1" name="Google Shape;521;g114b2024104_0_3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114b2024104_0_40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1" name="Google Shape;531;g114b2024104_0_4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114b2024104_0_4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0" name="Google Shape;540;g114b2024104_0_4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g114b2024104_0_4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9" name="Google Shape;549;g114b2024104_0_4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114b2024104_0_4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8" name="Google Shape;558;g114b2024104_0_4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114b2024104_0_4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7" name="Google Shape;567;g114b2024104_0_4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g114b2024104_0_44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8" name="Google Shape;578;g114b2024104_0_4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5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g114b2024104_0_45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7" name="Google Shape;587;g114b2024104_0_4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g114b2024104_0_46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6" name="Google Shape;596;g114b2024104_0_4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114b2024104_0_47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5" name="Google Shape;605;g114b2024104_0_4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114b2024104_0_47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4" name="Google Shape;614;g114b2024104_0_4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g114b2024104_0_48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4" name="Google Shape;624;g114b2024104_0_4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2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g114b2024104_0_49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4" name="Google Shape;634;g114b2024104_0_4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g114b2024104_0_50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4" name="Google Shape;644;g114b2024104_0_5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114b2024104_0_5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4" name="Google Shape;654;g114b2024104_0_5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g12006c9d9ed_0_5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4" name="Google Shape;664;g12006c9d9ed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g12006c9d9ed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3" name="Google Shape;673;g12006c9d9e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g12006c9d9ed_0_6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3" name="Google Shape;683;g12006c9d9ed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8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g114b2024104_0_5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0" name="Google Shape;690;g114b2024104_0_5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TW" type="title">
  <p:cSld name="TITLE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9" name="Google Shape;59;p16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" name="Google Shape;60;p1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7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3" name="Google Shape;63;p17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" name="Google Shape;64;p17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5" name="Google Shape;65;p1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8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Google Shape;68;p1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9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1" name="Google Shape;71;p19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" name="Google Shape;72;p1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0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5" name="Google Shape;75;p2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21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" name="Google Shape;79;p21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0" name="Google Shape;80;p21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" name="Google Shape;81;p2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2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/>
        </p:txBody>
      </p:sp>
      <p:sp>
        <p:nvSpPr>
          <p:cNvPr id="84" name="Google Shape;84;p2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3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t>xx%</a:t>
            </a:r>
          </a:p>
        </p:txBody>
      </p:sp>
      <p:sp>
        <p:nvSpPr>
          <p:cNvPr id="87" name="Google Shape;87;p23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8" name="Google Shape;88;p2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2.xml"/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52" name="Google Shape;52;p13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6469327" y="155238"/>
            <a:ext cx="1891704" cy="39825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7.png"/><Relationship Id="rId4" Type="http://schemas.openxmlformats.org/officeDocument/2006/relationships/image" Target="../media/image18.png"/><Relationship Id="rId5" Type="http://schemas.openxmlformats.org/officeDocument/2006/relationships/image" Target="../media/image1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21.png"/><Relationship Id="rId5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4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4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youtube.com/watch?v=RX4NJrJxwss" TargetMode="External"/><Relationship Id="rId4" Type="http://schemas.openxmlformats.org/officeDocument/2006/relationships/hyperlink" Target="https://www.youtube.com/watch?v=RX4NJrJxwss" TargetMode="External"/><Relationship Id="rId5" Type="http://schemas.openxmlformats.org/officeDocument/2006/relationships/image" Target="../media/image27.png"/><Relationship Id="rId6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Relationship Id="rId4" Type="http://schemas.openxmlformats.org/officeDocument/2006/relationships/image" Target="../media/image2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png"/><Relationship Id="rId4" Type="http://schemas.openxmlformats.org/officeDocument/2006/relationships/image" Target="../media/image2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Relationship Id="rId4" Type="http://schemas.openxmlformats.org/officeDocument/2006/relationships/image" Target="../media/image2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Relationship Id="rId4" Type="http://schemas.openxmlformats.org/officeDocument/2006/relationships/image" Target="../media/image15.png"/><Relationship Id="rId5" Type="http://schemas.openxmlformats.org/officeDocument/2006/relationships/image" Target="../media/image19.png"/><Relationship Id="rId6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3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3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3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.png"/><Relationship Id="rId4" Type="http://schemas.openxmlformats.org/officeDocument/2006/relationships/image" Target="../media/image26.png"/><Relationship Id="rId5" Type="http://schemas.openxmlformats.org/officeDocument/2006/relationships/image" Target="../media/image35.png"/><Relationship Id="rId6" Type="http://schemas.openxmlformats.org/officeDocument/2006/relationships/image" Target="../media/image44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43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31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44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4.png"/><Relationship Id="rId4" Type="http://schemas.openxmlformats.org/officeDocument/2006/relationships/image" Target="../media/image33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4.png"/><Relationship Id="rId4" Type="http://schemas.openxmlformats.org/officeDocument/2006/relationships/image" Target="../media/image32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8.png"/><Relationship Id="rId4" Type="http://schemas.openxmlformats.org/officeDocument/2006/relationships/image" Target="../media/image39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42.png"/><Relationship Id="rId4" Type="http://schemas.openxmlformats.org/officeDocument/2006/relationships/image" Target="../media/image38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8.png"/><Relationship Id="rId4" Type="http://schemas.openxmlformats.org/officeDocument/2006/relationships/image" Target="../media/image39.png"/><Relationship Id="rId5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5"/>
          <p:cNvSpPr/>
          <p:nvPr/>
        </p:nvSpPr>
        <p:spPr>
          <a:xfrm>
            <a:off x="210025" y="891700"/>
            <a:ext cx="8677589" cy="1292619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What is Menstruation?</a:t>
            </a:r>
            <a:endParaRPr b="0" i="0" sz="3600" u="none" cap="none" strike="noStrike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5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Key Question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4525" y="165325"/>
            <a:ext cx="513300" cy="51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7275" y="956950"/>
            <a:ext cx="1166200" cy="11662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9" name="Google Shape;99;p25"/>
          <p:cNvGrpSpPr/>
          <p:nvPr/>
        </p:nvGrpSpPr>
        <p:grpSpPr>
          <a:xfrm>
            <a:off x="3058688" y="2397400"/>
            <a:ext cx="3026625" cy="4259576"/>
            <a:chOff x="3058700" y="2397400"/>
            <a:chExt cx="3026625" cy="4259576"/>
          </a:xfrm>
        </p:grpSpPr>
        <p:pic>
          <p:nvPicPr>
            <p:cNvPr id="100" name="Google Shape;100;p25"/>
            <p:cNvPicPr preferRelativeResize="0"/>
            <p:nvPr/>
          </p:nvPicPr>
          <p:blipFill rotWithShape="1">
            <a:blip r:embed="rId5">
              <a:alphaModFix/>
            </a:blip>
            <a:srcRect b="0" l="0" r="60031" t="0"/>
            <a:stretch/>
          </p:blipFill>
          <p:spPr>
            <a:xfrm>
              <a:off x="3058700" y="2397400"/>
              <a:ext cx="3026601" cy="425957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" name="Google Shape;101;p25"/>
            <p:cNvSpPr/>
            <p:nvPr/>
          </p:nvSpPr>
          <p:spPr>
            <a:xfrm>
              <a:off x="5922425" y="5262000"/>
              <a:ext cx="162900" cy="1338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6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Female internal genitalia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6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6"/>
          <p:cNvSpPr txBox="1"/>
          <p:nvPr/>
        </p:nvSpPr>
        <p:spPr>
          <a:xfrm>
            <a:off x="111900" y="6486125"/>
            <a:ext cx="3644700" cy="31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ttps://o.quizlet.com/MSo8zVnIg.opbPVToH9WZg_b.png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https://en.wikipedia.org/wiki/Female_reproductive_system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8200" y="1934200"/>
            <a:ext cx="4862750" cy="486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8625" y="1934209"/>
            <a:ext cx="3294800" cy="2186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7"/>
          <p:cNvSpPr/>
          <p:nvPr/>
        </p:nvSpPr>
        <p:spPr>
          <a:xfrm>
            <a:off x="209875" y="1902751"/>
            <a:ext cx="8677500" cy="4722000"/>
          </a:xfrm>
          <a:prstGeom prst="roundRect">
            <a:avLst>
              <a:gd fmla="val 9180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27"/>
          <p:cNvSpPr txBox="1"/>
          <p:nvPr/>
        </p:nvSpPr>
        <p:spPr>
          <a:xfrm>
            <a:off x="5436850" y="2199000"/>
            <a:ext cx="3068100" cy="38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These are the organs in our bodies that allow for us to reproduce</a:t>
            </a:r>
            <a:endParaRPr sz="30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7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Female internal </a:t>
            </a: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genitalia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27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600" y="1988359"/>
            <a:ext cx="4551940" cy="4551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6248" y="4202150"/>
            <a:ext cx="1053800" cy="40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1175" y="2743900"/>
            <a:ext cx="1141925" cy="40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41325" y="2648500"/>
            <a:ext cx="1141925" cy="4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3550" y="4106750"/>
            <a:ext cx="1141925" cy="4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65688" y="4514250"/>
            <a:ext cx="1141925" cy="4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9287" y="5074775"/>
            <a:ext cx="1141925" cy="4954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7" name="Google Shape;127;p27"/>
          <p:cNvCxnSpPr/>
          <p:nvPr/>
        </p:nvCxnSpPr>
        <p:spPr>
          <a:xfrm flipH="1">
            <a:off x="2935850" y="2765925"/>
            <a:ext cx="240600" cy="1005600"/>
          </a:xfrm>
          <a:prstGeom prst="straightConnector1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8" name="Google Shape;128;p27"/>
          <p:cNvSpPr txBox="1"/>
          <p:nvPr/>
        </p:nvSpPr>
        <p:spPr>
          <a:xfrm>
            <a:off x="2989400" y="2532725"/>
            <a:ext cx="8307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00"/>
              <a:t>UTERUS</a:t>
            </a:r>
            <a:endParaRPr b="1" sz="1000"/>
          </a:p>
        </p:txBody>
      </p:sp>
      <p:sp>
        <p:nvSpPr>
          <p:cNvPr id="129" name="Google Shape;129;p27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Key Vocabulary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4125" y="121175"/>
            <a:ext cx="655700" cy="65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8"/>
          <p:cNvSpPr/>
          <p:nvPr/>
        </p:nvSpPr>
        <p:spPr>
          <a:xfrm>
            <a:off x="209875" y="1902751"/>
            <a:ext cx="8677500" cy="4722000"/>
          </a:xfrm>
          <a:prstGeom prst="roundRect">
            <a:avLst>
              <a:gd fmla="val 9180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8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Ovaries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8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8" name="Google Shape;138;p28"/>
          <p:cNvGrpSpPr/>
          <p:nvPr/>
        </p:nvGrpSpPr>
        <p:grpSpPr>
          <a:xfrm>
            <a:off x="742750" y="2021834"/>
            <a:ext cx="4551940" cy="4551940"/>
            <a:chOff x="2222200" y="1934209"/>
            <a:chExt cx="4551940" cy="4551940"/>
          </a:xfrm>
        </p:grpSpPr>
        <p:pic>
          <p:nvPicPr>
            <p:cNvPr id="139" name="Google Shape;139;p2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222200" y="1934209"/>
              <a:ext cx="4551940" cy="4551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0" name="Google Shape;140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78848" y="4300400"/>
              <a:ext cx="1053800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1" name="Google Shape;141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443775" y="2842150"/>
              <a:ext cx="114192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2" name="Google Shape;142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23925" y="274675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3" name="Google Shape;143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066150" y="42050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4" name="Google Shape;144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948288" y="46125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5" name="Google Shape;145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1888" y="5173025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46" name="Google Shape;146;p28"/>
            <p:cNvCxnSpPr/>
            <p:nvPr/>
          </p:nvCxnSpPr>
          <p:spPr>
            <a:xfrm flipH="1">
              <a:off x="4518450" y="2864175"/>
              <a:ext cx="240600" cy="1005600"/>
            </a:xfrm>
            <a:prstGeom prst="straightConnector1">
              <a:avLst/>
            </a:prstGeom>
            <a:noFill/>
            <a:ln cap="flat" cmpd="sng" w="190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47" name="Google Shape;147;p28"/>
            <p:cNvSpPr txBox="1"/>
            <p:nvPr/>
          </p:nvSpPr>
          <p:spPr>
            <a:xfrm>
              <a:off x="4572000" y="2630975"/>
              <a:ext cx="830700" cy="32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000"/>
                <a:t>UTERUS</a:t>
              </a:r>
              <a:endParaRPr b="1" sz="1000"/>
            </a:p>
          </p:txBody>
        </p:sp>
      </p:grpSp>
      <p:sp>
        <p:nvSpPr>
          <p:cNvPr id="148" name="Google Shape;148;p28"/>
          <p:cNvSpPr txBox="1"/>
          <p:nvPr/>
        </p:nvSpPr>
        <p:spPr>
          <a:xfrm>
            <a:off x="5436850" y="2199000"/>
            <a:ext cx="3068100" cy="38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The organ that produces ova (eggs)</a:t>
            </a:r>
            <a:endParaRPr sz="30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9" name="Google Shape;149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5987" y="2658850"/>
            <a:ext cx="1141925" cy="4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87238" y="5325600"/>
            <a:ext cx="1141925" cy="49545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8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Key Vocabulary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4125" y="121175"/>
            <a:ext cx="655700" cy="65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9"/>
          <p:cNvSpPr/>
          <p:nvPr/>
        </p:nvSpPr>
        <p:spPr>
          <a:xfrm>
            <a:off x="209875" y="1902751"/>
            <a:ext cx="8677500" cy="4722000"/>
          </a:xfrm>
          <a:prstGeom prst="roundRect">
            <a:avLst>
              <a:gd fmla="val 9180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29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Uterus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9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0" name="Google Shape;16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9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2" name="Google Shape;162;p29"/>
          <p:cNvGrpSpPr/>
          <p:nvPr/>
        </p:nvGrpSpPr>
        <p:grpSpPr>
          <a:xfrm>
            <a:off x="742750" y="2021834"/>
            <a:ext cx="4551940" cy="4551940"/>
            <a:chOff x="2222200" y="1934209"/>
            <a:chExt cx="4551940" cy="4551940"/>
          </a:xfrm>
        </p:grpSpPr>
        <p:pic>
          <p:nvPicPr>
            <p:cNvPr id="163" name="Google Shape;163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222200" y="1934209"/>
              <a:ext cx="4551940" cy="4551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378848" y="4300400"/>
              <a:ext cx="1053800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5" name="Google Shape;165;p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443775" y="2842150"/>
              <a:ext cx="114192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6" name="Google Shape;166;p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5423925" y="274675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7" name="Google Shape;167;p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5066150" y="42050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8" name="Google Shape;168;p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948288" y="46125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9" name="Google Shape;169;p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801888" y="5173025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70" name="Google Shape;170;p29"/>
            <p:cNvCxnSpPr/>
            <p:nvPr/>
          </p:nvCxnSpPr>
          <p:spPr>
            <a:xfrm flipH="1">
              <a:off x="4518450" y="2864175"/>
              <a:ext cx="240600" cy="1005600"/>
            </a:xfrm>
            <a:prstGeom prst="straightConnector1">
              <a:avLst/>
            </a:prstGeom>
            <a:noFill/>
            <a:ln cap="flat" cmpd="sng" w="190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71" name="Google Shape;171;p29"/>
            <p:cNvSpPr txBox="1"/>
            <p:nvPr/>
          </p:nvSpPr>
          <p:spPr>
            <a:xfrm>
              <a:off x="4572000" y="2630975"/>
              <a:ext cx="830700" cy="32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000"/>
                <a:t>UTERUS</a:t>
              </a:r>
              <a:endParaRPr b="1" sz="1000"/>
            </a:p>
          </p:txBody>
        </p:sp>
      </p:grpSp>
      <p:sp>
        <p:nvSpPr>
          <p:cNvPr id="172" name="Google Shape;172;p29"/>
          <p:cNvSpPr txBox="1"/>
          <p:nvPr/>
        </p:nvSpPr>
        <p:spPr>
          <a:xfrm>
            <a:off x="5436850" y="2199000"/>
            <a:ext cx="3068100" cy="38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The place where a baby can grow</a:t>
            </a:r>
            <a:endParaRPr sz="30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Also known as a womb</a:t>
            </a:r>
            <a:endParaRPr sz="30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3" name="Google Shape;173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61938" y="4466250"/>
            <a:ext cx="1141925" cy="4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87238" y="5325600"/>
            <a:ext cx="1141925" cy="49545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9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Key Vocabulary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6" name="Google Shape;176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4125" y="121175"/>
            <a:ext cx="655700" cy="65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0"/>
          <p:cNvSpPr/>
          <p:nvPr/>
        </p:nvSpPr>
        <p:spPr>
          <a:xfrm>
            <a:off x="209875" y="1902751"/>
            <a:ext cx="8677500" cy="4722000"/>
          </a:xfrm>
          <a:prstGeom prst="roundRect">
            <a:avLst>
              <a:gd fmla="val 9180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30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Vagina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30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4" name="Google Shape;184;p30"/>
          <p:cNvGrpSpPr/>
          <p:nvPr/>
        </p:nvGrpSpPr>
        <p:grpSpPr>
          <a:xfrm>
            <a:off x="742750" y="2021834"/>
            <a:ext cx="4551940" cy="4551940"/>
            <a:chOff x="2222200" y="1934209"/>
            <a:chExt cx="4551940" cy="4551940"/>
          </a:xfrm>
        </p:grpSpPr>
        <p:pic>
          <p:nvPicPr>
            <p:cNvPr id="185" name="Google Shape;185;p3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222200" y="1934209"/>
              <a:ext cx="4551940" cy="4551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78848" y="4300400"/>
              <a:ext cx="1053800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443775" y="2842150"/>
              <a:ext cx="114192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23925" y="274675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066150" y="42050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948288" y="46125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1" name="Google Shape;191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1888" y="5173025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92" name="Google Shape;192;p30"/>
            <p:cNvCxnSpPr/>
            <p:nvPr/>
          </p:nvCxnSpPr>
          <p:spPr>
            <a:xfrm flipH="1">
              <a:off x="4518450" y="2864175"/>
              <a:ext cx="240600" cy="1005600"/>
            </a:xfrm>
            <a:prstGeom prst="straightConnector1">
              <a:avLst/>
            </a:prstGeom>
            <a:noFill/>
            <a:ln cap="flat" cmpd="sng" w="190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93" name="Google Shape;193;p30"/>
            <p:cNvSpPr txBox="1"/>
            <p:nvPr/>
          </p:nvSpPr>
          <p:spPr>
            <a:xfrm>
              <a:off x="4572000" y="2630975"/>
              <a:ext cx="830700" cy="32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000"/>
                <a:t>UTERUS</a:t>
              </a:r>
              <a:endParaRPr b="1" sz="1000"/>
            </a:p>
          </p:txBody>
        </p:sp>
      </p:grpSp>
      <p:sp>
        <p:nvSpPr>
          <p:cNvPr id="194" name="Google Shape;194;p30"/>
          <p:cNvSpPr txBox="1"/>
          <p:nvPr/>
        </p:nvSpPr>
        <p:spPr>
          <a:xfrm>
            <a:off x="5436850" y="2199000"/>
            <a:ext cx="3068100" cy="38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The passage, inside the body, that connects the uterus to the </a:t>
            </a:r>
            <a:r>
              <a:rPr lang="en-GB" sz="30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vulva (on the outside of the body)</a:t>
            </a:r>
            <a:endParaRPr sz="30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5" name="Google Shape;195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69238" y="4415250"/>
            <a:ext cx="1141925" cy="4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50087" y="2687350"/>
            <a:ext cx="1141925" cy="49545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0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Key Vocabulary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4125" y="121175"/>
            <a:ext cx="655700" cy="65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1"/>
          <p:cNvSpPr/>
          <p:nvPr/>
        </p:nvSpPr>
        <p:spPr>
          <a:xfrm>
            <a:off x="209875" y="1902751"/>
            <a:ext cx="8677500" cy="4722000"/>
          </a:xfrm>
          <a:prstGeom prst="roundRect">
            <a:avLst>
              <a:gd fmla="val 5712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31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Female external genitalia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31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31"/>
          <p:cNvSpPr txBox="1"/>
          <p:nvPr/>
        </p:nvSpPr>
        <p:spPr>
          <a:xfrm>
            <a:off x="5035600" y="2199000"/>
            <a:ext cx="3660900" cy="4176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The vulva is the area on the outside of the body</a:t>
            </a:r>
            <a:endParaRPr sz="28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It includes the urethral opening (where the pee comes out) and the vagina (where period blood comes out)</a:t>
            </a:r>
            <a:endParaRPr sz="28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31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Key Vocabulary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8" name="Google Shape;20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125" y="121175"/>
            <a:ext cx="655700" cy="65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042" y="2155033"/>
            <a:ext cx="4329675" cy="4220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2"/>
          <p:cNvSpPr/>
          <p:nvPr/>
        </p:nvSpPr>
        <p:spPr>
          <a:xfrm>
            <a:off x="209875" y="1902751"/>
            <a:ext cx="8677500" cy="4722000"/>
          </a:xfrm>
          <a:prstGeom prst="roundRect">
            <a:avLst>
              <a:gd fmla="val 5712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32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Female external genitalia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32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2"/>
          <p:cNvSpPr txBox="1"/>
          <p:nvPr/>
        </p:nvSpPr>
        <p:spPr>
          <a:xfrm>
            <a:off x="5035600" y="2199000"/>
            <a:ext cx="3660900" cy="4176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The anus (where poo comes out) is further back and not part of the vulva</a:t>
            </a:r>
            <a:endParaRPr sz="28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32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Key Vocabulary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9" name="Google Shape;21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125" y="121175"/>
            <a:ext cx="655700" cy="65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042" y="2155033"/>
            <a:ext cx="4329675" cy="4220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3"/>
          <p:cNvSpPr/>
          <p:nvPr/>
        </p:nvSpPr>
        <p:spPr>
          <a:xfrm>
            <a:off x="210023" y="891715"/>
            <a:ext cx="8677589" cy="110954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45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Listen carefully to the video</a:t>
            </a:r>
            <a:endParaRPr b="0" i="0" sz="4500" u="none" cap="none" strike="noStrike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3"/>
          <p:cNvSpPr txBox="1"/>
          <p:nvPr/>
        </p:nvSpPr>
        <p:spPr>
          <a:xfrm>
            <a:off x="846950" y="5981650"/>
            <a:ext cx="7256100" cy="11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All About Getting Your Period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https://www.youtube.com/watch?v=RX4NJrJxwss</a:t>
            </a:r>
            <a:r>
              <a:rPr lang="en-GB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7" name="Google Shape;227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53300" y="2170798"/>
            <a:ext cx="6643395" cy="3737574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33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Watch Video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9" name="Google Shape;229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0025" y="98425"/>
            <a:ext cx="647100" cy="64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4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34"/>
          <p:cNvSpPr/>
          <p:nvPr/>
        </p:nvSpPr>
        <p:spPr>
          <a:xfrm>
            <a:off x="210075" y="2120000"/>
            <a:ext cx="8677500" cy="1219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1: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Who menstruates?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4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7" name="Google Shape;23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34"/>
          <p:cNvSpPr/>
          <p:nvPr/>
        </p:nvSpPr>
        <p:spPr>
          <a:xfrm>
            <a:off x="210075" y="3843150"/>
            <a:ext cx="8677500" cy="1444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Biological females, once they start puberty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(between the ages of 8 and 18)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5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35"/>
          <p:cNvSpPr/>
          <p:nvPr/>
        </p:nvSpPr>
        <p:spPr>
          <a:xfrm>
            <a:off x="210075" y="2120000"/>
            <a:ext cx="8677500" cy="1219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2: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What causes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menstruation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periods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) to start?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35"/>
          <p:cNvSpPr/>
          <p:nvPr/>
        </p:nvSpPr>
        <p:spPr>
          <a:xfrm>
            <a:off x="210075" y="3552575"/>
            <a:ext cx="3309000" cy="29283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Hormones created during puberty tell your body to get ready to menstruate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8" name="Google Shape;248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85175" y="3602196"/>
            <a:ext cx="4571999" cy="287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6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6"/>
          <p:cNvSpPr/>
          <p:nvPr/>
        </p:nvSpPr>
        <p:spPr>
          <a:xfrm>
            <a:off x="210075" y="2120000"/>
            <a:ext cx="8677500" cy="1444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3: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What is the name of the organ that creates a thick, lush, comfy area, in which a baby could potential grow?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36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6" name="Google Shape;25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36"/>
          <p:cNvSpPr/>
          <p:nvPr/>
        </p:nvSpPr>
        <p:spPr>
          <a:xfrm>
            <a:off x="210075" y="3843150"/>
            <a:ext cx="4047300" cy="21657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 uterus (or womb)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8" name="Google Shape;258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76275" y="3843150"/>
            <a:ext cx="3246450" cy="2666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7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7"/>
          <p:cNvSpPr/>
          <p:nvPr/>
        </p:nvSpPr>
        <p:spPr>
          <a:xfrm>
            <a:off x="210075" y="2120000"/>
            <a:ext cx="8677500" cy="1444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4: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Where does the blood come from when you menstruate (have your period)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7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6" name="Google Shape;266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7"/>
          <p:cNvSpPr/>
          <p:nvPr/>
        </p:nvSpPr>
        <p:spPr>
          <a:xfrm>
            <a:off x="210075" y="3843150"/>
            <a:ext cx="3738300" cy="27921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 soft lining of the uterus is being renewed, so the old lining must be pushed out first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37"/>
          <p:cNvPicPr preferRelativeResize="0"/>
          <p:nvPr/>
        </p:nvPicPr>
        <p:blipFill rotWithShape="1">
          <a:blip r:embed="rId4">
            <a:alphaModFix/>
          </a:blip>
          <a:srcRect b="0" l="3535" r="45373" t="20578"/>
          <a:stretch/>
        </p:blipFill>
        <p:spPr>
          <a:xfrm>
            <a:off x="4572000" y="3843150"/>
            <a:ext cx="3606683" cy="279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8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8"/>
          <p:cNvSpPr/>
          <p:nvPr/>
        </p:nvSpPr>
        <p:spPr>
          <a:xfrm>
            <a:off x="210075" y="2120000"/>
            <a:ext cx="8677500" cy="1444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5: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How much blood comes out when someone menstruates?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8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6" name="Google Shape;27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38"/>
          <p:cNvSpPr/>
          <p:nvPr/>
        </p:nvSpPr>
        <p:spPr>
          <a:xfrm>
            <a:off x="210075" y="3843150"/>
            <a:ext cx="3738300" cy="2266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2 -5 tablespoons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(It may seem like a bit more, as other fluids can come out too) 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8" name="Google Shape;278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32125" y="3843150"/>
            <a:ext cx="4855449" cy="2266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9"/>
          <p:cNvSpPr/>
          <p:nvPr/>
        </p:nvSpPr>
        <p:spPr>
          <a:xfrm>
            <a:off x="210075" y="2120000"/>
            <a:ext cx="8677500" cy="1444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6: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How often do people menstruate?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39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6" name="Google Shape;28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39"/>
          <p:cNvSpPr/>
          <p:nvPr/>
        </p:nvSpPr>
        <p:spPr>
          <a:xfrm>
            <a:off x="210075" y="3843150"/>
            <a:ext cx="3738300" cy="27921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Roughly once a month, but this varies a lot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can be longer or shorter than this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8" name="Google Shape;288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56100" y="3843150"/>
            <a:ext cx="3495295" cy="279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0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40"/>
          <p:cNvSpPr/>
          <p:nvPr/>
        </p:nvSpPr>
        <p:spPr>
          <a:xfrm>
            <a:off x="210075" y="2120000"/>
            <a:ext cx="8677500" cy="1444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7: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What can you use to manage a period?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40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6" name="Google Shape;296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40"/>
          <p:cNvSpPr/>
          <p:nvPr/>
        </p:nvSpPr>
        <p:spPr>
          <a:xfrm>
            <a:off x="210075" y="3716900"/>
            <a:ext cx="4729500" cy="29034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- Period pads / sanitary towels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- Tampons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- Menstrual cups</a:t>
            </a:r>
            <a:br>
              <a:rPr lang="en-GB" sz="2800">
                <a:latin typeface="Calibri"/>
                <a:ea typeface="Calibri"/>
                <a:cs typeface="Calibri"/>
                <a:sym typeface="Calibri"/>
              </a:rPr>
            </a:b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- Period pants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8" name="Google Shape;298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26600" y="3777575"/>
            <a:ext cx="2670786" cy="14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9125" y="5303675"/>
            <a:ext cx="1928506" cy="144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41"/>
          <p:cNvSpPr/>
          <p:nvPr/>
        </p:nvSpPr>
        <p:spPr>
          <a:xfrm>
            <a:off x="210025" y="891700"/>
            <a:ext cx="8677589" cy="785002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41"/>
          <p:cNvSpPr/>
          <p:nvPr/>
        </p:nvSpPr>
        <p:spPr>
          <a:xfrm>
            <a:off x="210075" y="1828175"/>
            <a:ext cx="8677500" cy="11334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8: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Are periods painful?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41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" name="Google Shape;307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41"/>
          <p:cNvSpPr/>
          <p:nvPr/>
        </p:nvSpPr>
        <p:spPr>
          <a:xfrm>
            <a:off x="210075" y="3113050"/>
            <a:ext cx="8677500" cy="3531000"/>
          </a:xfrm>
          <a:prstGeom prst="roundRect">
            <a:avLst>
              <a:gd fmla="val 5476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5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5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500">
                <a:latin typeface="Calibri"/>
                <a:ea typeface="Calibri"/>
                <a:cs typeface="Calibri"/>
                <a:sym typeface="Calibri"/>
              </a:rPr>
              <a:t>Some menstruators experience headaches, stomach aches or cramps (and some don’t)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5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500">
                <a:latin typeface="Calibri"/>
                <a:ea typeface="Calibri"/>
                <a:cs typeface="Calibri"/>
                <a:sym typeface="Calibri"/>
              </a:rPr>
              <a:t>It might be painful for some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5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500">
                <a:latin typeface="Calibri"/>
                <a:ea typeface="Calibri"/>
                <a:cs typeface="Calibri"/>
                <a:sym typeface="Calibri"/>
              </a:rPr>
              <a:t>Ask an adult about taking pain relief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500">
                <a:latin typeface="Calibri"/>
                <a:ea typeface="Calibri"/>
                <a:cs typeface="Calibri"/>
                <a:sym typeface="Calibri"/>
              </a:rPr>
              <a:t>(never take medicine without checking with a responsible adult) 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9" name="Google Shape;309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47675" y="1925588"/>
            <a:ext cx="956150" cy="938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42"/>
          <p:cNvSpPr/>
          <p:nvPr/>
        </p:nvSpPr>
        <p:spPr>
          <a:xfrm>
            <a:off x="210025" y="891700"/>
            <a:ext cx="8677589" cy="101523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Let’s see how well you understood that video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42"/>
          <p:cNvSpPr/>
          <p:nvPr/>
        </p:nvSpPr>
        <p:spPr>
          <a:xfrm>
            <a:off x="210075" y="2120000"/>
            <a:ext cx="8677500" cy="11334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Question 9: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Can you do anything to reduce the discomfort?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Quiz time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7" name="Google Shape;31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725" y="165323"/>
            <a:ext cx="513300" cy="5133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42"/>
          <p:cNvSpPr/>
          <p:nvPr/>
        </p:nvSpPr>
        <p:spPr>
          <a:xfrm>
            <a:off x="210075" y="3517400"/>
            <a:ext cx="5695200" cy="30939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Answer: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Exercise, warm baths and hot water bottles/heat pads help for many people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Sympathy from friends and family are good too!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9" name="Google Shape;319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7675" y="3649375"/>
            <a:ext cx="2829950" cy="282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3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The menstrual cycle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43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26" name="Google Shape;326;p43"/>
          <p:cNvGrpSpPr/>
          <p:nvPr/>
        </p:nvGrpSpPr>
        <p:grpSpPr>
          <a:xfrm>
            <a:off x="241000" y="1934209"/>
            <a:ext cx="4551940" cy="4551940"/>
            <a:chOff x="2222200" y="1934209"/>
            <a:chExt cx="4551940" cy="4551940"/>
          </a:xfrm>
        </p:grpSpPr>
        <p:pic>
          <p:nvPicPr>
            <p:cNvPr id="327" name="Google Shape;327;p4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222200" y="1934209"/>
              <a:ext cx="4551940" cy="4551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8" name="Google Shape;328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78848" y="4300400"/>
              <a:ext cx="1053800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9" name="Google Shape;329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443775" y="2842150"/>
              <a:ext cx="114192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0" name="Google Shape;330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23925" y="274675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1" name="Google Shape;331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066150" y="42050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948288" y="46125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3" name="Google Shape;333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1888" y="5173025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334" name="Google Shape;334;p43"/>
            <p:cNvCxnSpPr/>
            <p:nvPr/>
          </p:nvCxnSpPr>
          <p:spPr>
            <a:xfrm flipH="1">
              <a:off x="4518450" y="2864175"/>
              <a:ext cx="240600" cy="1005600"/>
            </a:xfrm>
            <a:prstGeom prst="straightConnector1">
              <a:avLst/>
            </a:prstGeom>
            <a:noFill/>
            <a:ln cap="flat" cmpd="sng" w="190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335" name="Google Shape;335;p43"/>
            <p:cNvSpPr txBox="1"/>
            <p:nvPr/>
          </p:nvSpPr>
          <p:spPr>
            <a:xfrm>
              <a:off x="4572000" y="2630975"/>
              <a:ext cx="830700" cy="32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000"/>
                <a:t>UTERUS</a:t>
              </a:r>
              <a:endParaRPr b="1" sz="1000"/>
            </a:p>
          </p:txBody>
        </p:sp>
      </p:grpSp>
      <p:sp>
        <p:nvSpPr>
          <p:cNvPr id="336" name="Google Shape;336;p43"/>
          <p:cNvSpPr/>
          <p:nvPr/>
        </p:nvSpPr>
        <p:spPr>
          <a:xfrm>
            <a:off x="4969775" y="1934200"/>
            <a:ext cx="3918000" cy="4551900"/>
          </a:xfrm>
          <a:prstGeom prst="roundRect">
            <a:avLst>
              <a:gd fmla="val 613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 uterus grows a soft lining, which is where a baby could grow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43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8" name="Google Shape;338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068345">
            <a:off x="613275" y="4035709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93735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377630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190866">
            <a:off x="3075700" y="4035722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747011">
            <a:off x="2901925" y="4454197"/>
            <a:ext cx="320527" cy="400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4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The menstrual cycle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44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0" name="Google Shape;350;p44"/>
          <p:cNvGrpSpPr/>
          <p:nvPr/>
        </p:nvGrpSpPr>
        <p:grpSpPr>
          <a:xfrm>
            <a:off x="241000" y="1934209"/>
            <a:ext cx="4551940" cy="4551940"/>
            <a:chOff x="2222200" y="1934209"/>
            <a:chExt cx="4551940" cy="4551940"/>
          </a:xfrm>
        </p:grpSpPr>
        <p:pic>
          <p:nvPicPr>
            <p:cNvPr id="351" name="Google Shape;351;p4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222200" y="1934209"/>
              <a:ext cx="4551940" cy="4551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2" name="Google Shape;352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78848" y="4300400"/>
              <a:ext cx="1053800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3" name="Google Shape;353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443775" y="2842150"/>
              <a:ext cx="114192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4" name="Google Shape;354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23925" y="274675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5" name="Google Shape;355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066150" y="42050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6" name="Google Shape;356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948288" y="46125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7" name="Google Shape;357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1888" y="5173025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358" name="Google Shape;358;p44"/>
            <p:cNvCxnSpPr/>
            <p:nvPr/>
          </p:nvCxnSpPr>
          <p:spPr>
            <a:xfrm flipH="1">
              <a:off x="4518450" y="2864175"/>
              <a:ext cx="240600" cy="1005600"/>
            </a:xfrm>
            <a:prstGeom prst="straightConnector1">
              <a:avLst/>
            </a:prstGeom>
            <a:noFill/>
            <a:ln cap="flat" cmpd="sng" w="190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359" name="Google Shape;359;p44"/>
            <p:cNvSpPr txBox="1"/>
            <p:nvPr/>
          </p:nvSpPr>
          <p:spPr>
            <a:xfrm>
              <a:off x="4572000" y="2630975"/>
              <a:ext cx="830700" cy="32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000"/>
                <a:t>UTERUS</a:t>
              </a:r>
              <a:endParaRPr b="1" sz="1000"/>
            </a:p>
          </p:txBody>
        </p:sp>
      </p:grpSp>
      <p:sp>
        <p:nvSpPr>
          <p:cNvPr id="360" name="Google Shape;360;p44"/>
          <p:cNvSpPr/>
          <p:nvPr/>
        </p:nvSpPr>
        <p:spPr>
          <a:xfrm>
            <a:off x="4969775" y="1934200"/>
            <a:ext cx="3918000" cy="4551900"/>
          </a:xfrm>
          <a:prstGeom prst="roundRect">
            <a:avLst>
              <a:gd fmla="val 613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An ovum (egg) is released from the ovaries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44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068345">
            <a:off x="613275" y="4035709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93735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377630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190866">
            <a:off x="3075700" y="4035722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747011">
            <a:off x="2901925" y="4454197"/>
            <a:ext cx="320527" cy="400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45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The menstrual cycle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45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74" name="Google Shape;374;p45"/>
          <p:cNvGrpSpPr/>
          <p:nvPr/>
        </p:nvGrpSpPr>
        <p:grpSpPr>
          <a:xfrm>
            <a:off x="241000" y="1934209"/>
            <a:ext cx="4551940" cy="4551940"/>
            <a:chOff x="2222200" y="1934209"/>
            <a:chExt cx="4551940" cy="4551940"/>
          </a:xfrm>
        </p:grpSpPr>
        <p:pic>
          <p:nvPicPr>
            <p:cNvPr id="375" name="Google Shape;375;p4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222200" y="1934209"/>
              <a:ext cx="4551940" cy="4551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6" name="Google Shape;376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78848" y="4300400"/>
              <a:ext cx="1053800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7" name="Google Shape;377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443775" y="2842150"/>
              <a:ext cx="114192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8" name="Google Shape;378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23925" y="274675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9" name="Google Shape;379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066150" y="42050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0" name="Google Shape;380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948288" y="46125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1" name="Google Shape;381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1888" y="5173025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382" name="Google Shape;382;p45"/>
            <p:cNvCxnSpPr/>
            <p:nvPr/>
          </p:nvCxnSpPr>
          <p:spPr>
            <a:xfrm flipH="1">
              <a:off x="4518450" y="2864175"/>
              <a:ext cx="240600" cy="1005600"/>
            </a:xfrm>
            <a:prstGeom prst="straightConnector1">
              <a:avLst/>
            </a:prstGeom>
            <a:noFill/>
            <a:ln cap="flat" cmpd="sng" w="190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383" name="Google Shape;383;p45"/>
            <p:cNvSpPr txBox="1"/>
            <p:nvPr/>
          </p:nvSpPr>
          <p:spPr>
            <a:xfrm>
              <a:off x="4572000" y="2630975"/>
              <a:ext cx="830700" cy="32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000"/>
                <a:t>UTERUS</a:t>
              </a:r>
              <a:endParaRPr b="1" sz="1000"/>
            </a:p>
          </p:txBody>
        </p:sp>
      </p:grpSp>
      <p:sp>
        <p:nvSpPr>
          <p:cNvPr id="384" name="Google Shape;384;p45"/>
          <p:cNvSpPr/>
          <p:nvPr/>
        </p:nvSpPr>
        <p:spPr>
          <a:xfrm>
            <a:off x="4969775" y="1934200"/>
            <a:ext cx="3918000" cy="4551900"/>
          </a:xfrm>
          <a:prstGeom prst="roundRect">
            <a:avLst>
              <a:gd fmla="val 613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The egg travels to the uterus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It will remain as a tiny egg, unless the menstruator is making a baby</a:t>
            </a: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*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i="1" lang="en-GB" sz="2000">
                <a:latin typeface="Calibri"/>
                <a:ea typeface="Calibri"/>
                <a:cs typeface="Calibri"/>
                <a:sym typeface="Calibri"/>
              </a:rPr>
              <a:t>*you will learn more about how and when eggs turn into babies in other lessons, as decided by your parents and school</a:t>
            </a:r>
            <a:endParaRPr i="1"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5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6" name="Google Shape;386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068345">
            <a:off x="613275" y="4035709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93735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377630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190866">
            <a:off x="3075700" y="4035722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747011">
            <a:off x="2901925" y="4454197"/>
            <a:ext cx="320527" cy="400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46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The menstrual cycle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6"/>
          <p:cNvSpPr txBox="1"/>
          <p:nvPr/>
        </p:nvSpPr>
        <p:spPr>
          <a:xfrm>
            <a:off x="1938600" y="6573775"/>
            <a:ext cx="7161300" cy="2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https://www.freepik.com/free-vector/female-reproductive-system_1024250.htm</a:t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8" name="Google Shape;398;p46"/>
          <p:cNvGrpSpPr/>
          <p:nvPr/>
        </p:nvGrpSpPr>
        <p:grpSpPr>
          <a:xfrm>
            <a:off x="241000" y="1934209"/>
            <a:ext cx="4551940" cy="4551940"/>
            <a:chOff x="2222200" y="1934209"/>
            <a:chExt cx="4551940" cy="4551940"/>
          </a:xfrm>
        </p:grpSpPr>
        <p:pic>
          <p:nvPicPr>
            <p:cNvPr id="399" name="Google Shape;399;p4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222200" y="1934209"/>
              <a:ext cx="4551940" cy="4551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0" name="Google Shape;400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78848" y="4300400"/>
              <a:ext cx="1053800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1" name="Google Shape;401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443775" y="2842150"/>
              <a:ext cx="114192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2" name="Google Shape;402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23925" y="274675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3" name="Google Shape;403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066150" y="42050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4" name="Google Shape;404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948288" y="4612500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5" name="Google Shape;405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1888" y="5173025"/>
              <a:ext cx="1141925" cy="4954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406" name="Google Shape;406;p46"/>
            <p:cNvCxnSpPr/>
            <p:nvPr/>
          </p:nvCxnSpPr>
          <p:spPr>
            <a:xfrm flipH="1">
              <a:off x="4518450" y="2864175"/>
              <a:ext cx="240600" cy="1005600"/>
            </a:xfrm>
            <a:prstGeom prst="straightConnector1">
              <a:avLst/>
            </a:prstGeom>
            <a:noFill/>
            <a:ln cap="flat" cmpd="sng" w="190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407" name="Google Shape;407;p46"/>
            <p:cNvSpPr txBox="1"/>
            <p:nvPr/>
          </p:nvSpPr>
          <p:spPr>
            <a:xfrm>
              <a:off x="4572000" y="2630975"/>
              <a:ext cx="830700" cy="32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000"/>
                <a:t>UTERUS</a:t>
              </a:r>
              <a:endParaRPr b="1" sz="1000"/>
            </a:p>
          </p:txBody>
        </p:sp>
      </p:grpSp>
      <p:sp>
        <p:nvSpPr>
          <p:cNvPr id="408" name="Google Shape;408;p46"/>
          <p:cNvSpPr/>
          <p:nvPr/>
        </p:nvSpPr>
        <p:spPr>
          <a:xfrm>
            <a:off x="4969775" y="1934200"/>
            <a:ext cx="3918000" cy="4551900"/>
          </a:xfrm>
          <a:prstGeom prst="roundRect">
            <a:avLst>
              <a:gd fmla="val 613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 lining of the uterus (blood) travels down from the uterus, through the vagina, where it then leaves the body through the vaginal opening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46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0" name="Google Shape;410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068345">
            <a:off x="613275" y="4035709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93735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3560">
            <a:off x="3776300" y="2960734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190866">
            <a:off x="3075700" y="4035722"/>
            <a:ext cx="320527" cy="400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747011">
            <a:off x="2901925" y="4454197"/>
            <a:ext cx="320527" cy="400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47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Menstruation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47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2" name="Google Shape;422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47"/>
          <p:cNvSpPr/>
          <p:nvPr/>
        </p:nvSpPr>
        <p:spPr>
          <a:xfrm>
            <a:off x="210075" y="2034725"/>
            <a:ext cx="8677500" cy="27207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Almost all biological females go through menstruation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is nothing to be scared of - it is a sign that your body is healthy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a natural part of becoming an adult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4" name="Google Shape;424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8975" y="4866725"/>
            <a:ext cx="1786050" cy="178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48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Menstruation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48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1" name="Google Shape;431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48"/>
          <p:cNvSpPr/>
          <p:nvPr/>
        </p:nvSpPr>
        <p:spPr>
          <a:xfrm>
            <a:off x="210075" y="2034725"/>
            <a:ext cx="8677500" cy="27207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Each time it occurs, it lasts for  3 - 8 days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On average, it is 5 days long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3" name="Google Shape;433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8975" y="4866725"/>
            <a:ext cx="1786050" cy="178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9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Menstruation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9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0" name="Google Shape;440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49"/>
          <p:cNvSpPr/>
          <p:nvPr/>
        </p:nvSpPr>
        <p:spPr>
          <a:xfrm>
            <a:off x="210075" y="2120000"/>
            <a:ext cx="8677500" cy="29634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Different people start their period at very different times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You can be anywhere between 8 and 18!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(It is most common to start between aged 10 and 16)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will begin when your body is ready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2" name="Google Shape;442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46225" y="5209550"/>
            <a:ext cx="1477475" cy="147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50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Menopause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50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9" name="Google Shape;449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50"/>
          <p:cNvSpPr/>
          <p:nvPr/>
        </p:nvSpPr>
        <p:spPr>
          <a:xfrm>
            <a:off x="210075" y="1994825"/>
            <a:ext cx="8677500" cy="30096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Menstruators will continue to have periods until they reach the menopause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This happens between the ages of 40 and 60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means that you have stopped menstruating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1" name="Google Shape;451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73100" y="5313725"/>
            <a:ext cx="1313300" cy="131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51300" y="5313725"/>
            <a:ext cx="1313300" cy="131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87700" y="5313725"/>
            <a:ext cx="1313300" cy="1313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51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Emotions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51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0" name="Google Shape;460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51"/>
          <p:cNvSpPr/>
          <p:nvPr/>
        </p:nvSpPr>
        <p:spPr>
          <a:xfrm>
            <a:off x="210075" y="5399350"/>
            <a:ext cx="8677500" cy="12618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During the monthly period cycle, menstruators may notice their mood changing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2" name="Google Shape;462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67200" y="2011450"/>
            <a:ext cx="2926975" cy="292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52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Emotions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52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9" name="Google Shape;469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52"/>
          <p:cNvSpPr/>
          <p:nvPr/>
        </p:nvSpPr>
        <p:spPr>
          <a:xfrm>
            <a:off x="210075" y="3749850"/>
            <a:ext cx="8677500" cy="29112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Some days, they may feel energetic, creative or sociable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Other days they may feel like being alone or relaxing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Sometimes they might feel happier than usual, or they may have negative emotions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(such as feeling down for a few days)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1" name="Google Shape;471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9125" y="1822600"/>
            <a:ext cx="1825750" cy="182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53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Emotions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53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8" name="Google Shape;478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53"/>
          <p:cNvSpPr/>
          <p:nvPr/>
        </p:nvSpPr>
        <p:spPr>
          <a:xfrm>
            <a:off x="210075" y="3749850"/>
            <a:ext cx="8677500" cy="29112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 experience of changing moods and emotions is unique to everyone - each person experiences the menstrual cycle in their own way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Common feelings include feeling joyful, sensitive,  irritable, anxious or sad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0" name="Google Shape;480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9125" y="1822600"/>
            <a:ext cx="1825750" cy="182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54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Emotions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54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7" name="Google Shape;487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54"/>
          <p:cNvSpPr/>
          <p:nvPr/>
        </p:nvSpPr>
        <p:spPr>
          <a:xfrm>
            <a:off x="210075" y="4481300"/>
            <a:ext cx="8677500" cy="21798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Menstruation can make feelings more heightened at certain times. However, it’s important to remember that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EVERYONE experiences emotional changes during puberty, which are affected by hormonal cycles.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9" name="Google Shape;489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85588" y="1937938"/>
            <a:ext cx="2326486" cy="23265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55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Emotions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55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6" name="Google Shape;496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497" name="Google Shape;497;p55"/>
          <p:cNvSpPr/>
          <p:nvPr/>
        </p:nvSpPr>
        <p:spPr>
          <a:xfrm>
            <a:off x="210075" y="3905850"/>
            <a:ext cx="8677500" cy="27552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is important not to ever make fun of someone for having their period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Making jokes about people being ‘moody’, ‘angry’ or ‘irrational’ are sexist, unfair and not based on reliable evidence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8" name="Google Shape;498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41950" y="1883425"/>
            <a:ext cx="1860100" cy="186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56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Menstruation management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56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5" name="Google Shape;505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06" name="Google Shape;506;p56"/>
          <p:cNvSpPr/>
          <p:nvPr/>
        </p:nvSpPr>
        <p:spPr>
          <a:xfrm>
            <a:off x="210075" y="4257775"/>
            <a:ext cx="8677500" cy="24036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There are various products that can help manage menstrual blood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Each one does a similar thing: catching or absorbing the blood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70700" y="1933600"/>
            <a:ext cx="3904400" cy="2111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14000" y="1934198"/>
            <a:ext cx="2811904" cy="2111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57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Menstruation management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57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5" name="Google Shape;515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16" name="Google Shape;516;p57"/>
          <p:cNvSpPr/>
          <p:nvPr/>
        </p:nvSpPr>
        <p:spPr>
          <a:xfrm>
            <a:off x="210075" y="4257775"/>
            <a:ext cx="8677500" cy="19647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If blood does get on your clothes, this is not a big deal and it happens to lots of people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7" name="Google Shape;517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70700" y="1933600"/>
            <a:ext cx="3904400" cy="2111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8" name="Google Shape;518;p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14000" y="1934198"/>
            <a:ext cx="2811904" cy="2111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8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Menstruation management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8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5" name="Google Shape;525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26" name="Google Shape;526;p58"/>
          <p:cNvSpPr/>
          <p:nvPr/>
        </p:nvSpPr>
        <p:spPr>
          <a:xfrm>
            <a:off x="210075" y="4257775"/>
            <a:ext cx="8677500" cy="24036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If used correctly, it allows menstruators to do the things they want to do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, regardless of their menstrual cycle!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is important to change/empty these products regularly, to avoid infection and be hygienic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7" name="Google Shape;527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70700" y="1933600"/>
            <a:ext cx="3904400" cy="2111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14000" y="1934198"/>
            <a:ext cx="2811904" cy="2111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59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Menstruation management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59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5" name="Google Shape;535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59"/>
          <p:cNvSpPr/>
          <p:nvPr/>
        </p:nvSpPr>
        <p:spPr>
          <a:xfrm>
            <a:off x="210075" y="4257775"/>
            <a:ext cx="8677500" cy="24036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Sometimes a white or clear discharge (liquid) comes out of the vagina too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This is also completely normal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7" name="Google Shape;537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29200" y="1933600"/>
            <a:ext cx="3904400" cy="21116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60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Period</a:t>
            </a: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 pads/ sanitary towels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60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4" name="Google Shape;544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45" name="Google Shape;545;p60"/>
          <p:cNvSpPr/>
          <p:nvPr/>
        </p:nvSpPr>
        <p:spPr>
          <a:xfrm>
            <a:off x="210075" y="4686925"/>
            <a:ext cx="8677500" cy="19743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These are used to line the menstruator’s pants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are absorbent, and soak up any menstrual blood that comes out the vagina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6" name="Google Shape;546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8200" y="1873509"/>
            <a:ext cx="2661016" cy="2661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61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Period</a:t>
            </a: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 pads/ sanitary towels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61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3" name="Google Shape;553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54" name="Google Shape;554;p61"/>
          <p:cNvSpPr/>
          <p:nvPr/>
        </p:nvSpPr>
        <p:spPr>
          <a:xfrm>
            <a:off x="210075" y="4386525"/>
            <a:ext cx="8677500" cy="22746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should be changed regularly, depending on how heavy the period is (2 - 4 times a day)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are easy to use and so are good for people who have just started to have their period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5" name="Google Shape;555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4700" y="1916514"/>
            <a:ext cx="2274600" cy="227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62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Period</a:t>
            </a: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 pads/ sanitary towels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62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2" name="Google Shape;562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63" name="Google Shape;563;p62"/>
          <p:cNvSpPr/>
          <p:nvPr/>
        </p:nvSpPr>
        <p:spPr>
          <a:xfrm>
            <a:off x="210075" y="4386525"/>
            <a:ext cx="8677500" cy="22746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have a sticky area, which attaches the pad to your pants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4" name="Google Shape;564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4700" y="1916514"/>
            <a:ext cx="2274600" cy="227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63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Tampons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63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1" name="Google Shape;571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72" name="Google Shape;572;p63"/>
          <p:cNvSpPr/>
          <p:nvPr/>
        </p:nvSpPr>
        <p:spPr>
          <a:xfrm>
            <a:off x="210075" y="4463775"/>
            <a:ext cx="8677500" cy="21975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These are made of cotton and are put inside the vagina to absorb menstrual blood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Once inside, you should not be able to feel anything. It will expand slightly as it absorbs the liquid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3" name="Google Shape;573;p63"/>
          <p:cNvPicPr preferRelativeResize="0"/>
          <p:nvPr/>
        </p:nvPicPr>
        <p:blipFill rotWithShape="1">
          <a:blip r:embed="rId4">
            <a:alphaModFix/>
          </a:blip>
          <a:srcRect b="11687" l="24389" r="20468" t="4770"/>
          <a:stretch/>
        </p:blipFill>
        <p:spPr>
          <a:xfrm>
            <a:off x="210075" y="1904125"/>
            <a:ext cx="2349097" cy="2376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77750" y="1904125"/>
            <a:ext cx="3449972" cy="237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6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46300" y="1904125"/>
            <a:ext cx="2438081" cy="23766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64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Tampons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64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2" name="Google Shape;582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64"/>
          <p:cNvSpPr/>
          <p:nvPr/>
        </p:nvSpPr>
        <p:spPr>
          <a:xfrm>
            <a:off x="210075" y="3956575"/>
            <a:ext cx="8677500" cy="27048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need to be changed regularly, depending on how heavy your period is (3-4 times a day)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It can be dangerous to your health to leave a tampon in for more than 8 hours. Always double check it has been removed at the end of your period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4" name="Google Shape;584;p64"/>
          <p:cNvPicPr preferRelativeResize="0"/>
          <p:nvPr/>
        </p:nvPicPr>
        <p:blipFill rotWithShape="1">
          <a:blip r:embed="rId4">
            <a:alphaModFix/>
          </a:blip>
          <a:srcRect b="11687" l="24389" r="20468" t="4770"/>
          <a:stretch/>
        </p:blipFill>
        <p:spPr>
          <a:xfrm>
            <a:off x="3624863" y="1934199"/>
            <a:ext cx="1894285" cy="1916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65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Tampons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65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1" name="Google Shape;591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92" name="Google Shape;592;p65"/>
          <p:cNvSpPr/>
          <p:nvPr/>
        </p:nvSpPr>
        <p:spPr>
          <a:xfrm>
            <a:off x="210075" y="3794275"/>
            <a:ext cx="8677500" cy="28671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take more practice to use than sanitary pads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 string hangs outside of the vaginal opening, so it can be easily pulled out when it needs changing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Don’t worry - they cannot get lost inside your vagina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3" name="Google Shape;593;p65"/>
          <p:cNvPicPr preferRelativeResize="0"/>
          <p:nvPr/>
        </p:nvPicPr>
        <p:blipFill rotWithShape="1">
          <a:blip r:embed="rId4">
            <a:alphaModFix/>
          </a:blip>
          <a:srcRect b="11687" l="24389" r="20468" t="4770"/>
          <a:stretch/>
        </p:blipFill>
        <p:spPr>
          <a:xfrm>
            <a:off x="3694888" y="1890725"/>
            <a:ext cx="1754225" cy="1774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66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Menstrual Cups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66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0" name="Google Shape;600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601" name="Google Shape;601;p66"/>
          <p:cNvSpPr/>
          <p:nvPr/>
        </p:nvSpPr>
        <p:spPr>
          <a:xfrm>
            <a:off x="210075" y="4438025"/>
            <a:ext cx="8677500" cy="22233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These are plastic cups, which are put inside the vagina to collect menstrual blood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need to be emptied into a toilet and washed out regularly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2" name="Google Shape;602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68613" y="1952013"/>
            <a:ext cx="3006784" cy="2255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67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Menstrual Cups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67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9" name="Google Shape;609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67"/>
          <p:cNvSpPr/>
          <p:nvPr/>
        </p:nvSpPr>
        <p:spPr>
          <a:xfrm>
            <a:off x="210075" y="4686925"/>
            <a:ext cx="8677500" cy="19743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take more practice 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to use than sanitary pads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are reusable, so do not create any waste and are cheaper in the long run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1" name="Google Shape;611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32950" y="1934209"/>
            <a:ext cx="3548022" cy="2661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68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Period pants 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68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8" name="Google Shape;618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68"/>
          <p:cNvSpPr/>
          <p:nvPr/>
        </p:nvSpPr>
        <p:spPr>
          <a:xfrm>
            <a:off x="210075" y="4472500"/>
            <a:ext cx="8677500" cy="21888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These are absorbent pants that can replace other menstrual products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look very similar to regular pants and come in a range of styles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0" name="Google Shape;620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57713" y="1934200"/>
            <a:ext cx="3094047" cy="2323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03404" y="1935050"/>
            <a:ext cx="2536535" cy="232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25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69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Menstrual products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69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8" name="Google Shape;628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69"/>
          <p:cNvSpPr/>
          <p:nvPr/>
        </p:nvSpPr>
        <p:spPr>
          <a:xfrm>
            <a:off x="210075" y="3388775"/>
            <a:ext cx="8677500" cy="32727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Although these are everyday products, the cost of them can cause difficulties for some people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Your school will probably have spare products if you need them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Please speak to a trusted adult if you need help finding or using them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0" name="Google Shape;630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13200" y="1934200"/>
            <a:ext cx="2393327" cy="1294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1" name="Google Shape;631;p6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91670" y="1934567"/>
            <a:ext cx="1723648" cy="1294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p70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Menstrual products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70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8" name="Google Shape;638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639" name="Google Shape;639;p70"/>
          <p:cNvSpPr/>
          <p:nvPr/>
        </p:nvSpPr>
        <p:spPr>
          <a:xfrm>
            <a:off x="210075" y="4789925"/>
            <a:ext cx="8677500" cy="18714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None of these period management products prevent you from urinating (weeing) as the vagina and the urethral opening are in different places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0" name="Google Shape;640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00188" y="1972049"/>
            <a:ext cx="3726175" cy="256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1" name="Google Shape;641;p7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29962" y="1991000"/>
            <a:ext cx="2613857" cy="2547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71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Disposal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71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8" name="Google Shape;648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649" name="Google Shape;649;p71"/>
          <p:cNvSpPr/>
          <p:nvPr/>
        </p:nvSpPr>
        <p:spPr>
          <a:xfrm>
            <a:off x="210075" y="5227675"/>
            <a:ext cx="8677500" cy="14337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Never throw sanitary products into the toilet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latin typeface="Calibri"/>
                <a:ea typeface="Calibri"/>
                <a:cs typeface="Calibri"/>
                <a:sym typeface="Calibri"/>
              </a:rPr>
              <a:t>They block the toilet very easily, as they don’t decompose</a:t>
            </a:r>
            <a:endParaRPr sz="2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0" name="Google Shape;650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2800" y="2111475"/>
            <a:ext cx="243840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71"/>
          <p:cNvSpPr/>
          <p:nvPr/>
        </p:nvSpPr>
        <p:spPr>
          <a:xfrm>
            <a:off x="2756700" y="1836750"/>
            <a:ext cx="3630600" cy="3184500"/>
          </a:xfrm>
          <a:prstGeom prst="noSmoking">
            <a:avLst>
              <a:gd fmla="val 4537" name="adj"/>
            </a:avLst>
          </a:prstGeom>
          <a:solidFill>
            <a:srgbClr val="980000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72"/>
          <p:cNvSpPr/>
          <p:nvPr/>
        </p:nvSpPr>
        <p:spPr>
          <a:xfrm>
            <a:off x="210025" y="891725"/>
            <a:ext cx="8677589" cy="829384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8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Disposal</a:t>
            </a:r>
            <a:endParaRPr sz="48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72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Key Information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8" name="Google Shape;658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875" y="186100"/>
            <a:ext cx="431900" cy="4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72"/>
          <p:cNvSpPr/>
          <p:nvPr/>
        </p:nvSpPr>
        <p:spPr>
          <a:xfrm>
            <a:off x="210075" y="5004500"/>
            <a:ext cx="8677500" cy="16566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a sanitary bin where possible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use a normal bin, it’s probably better to wrap the product in a tissue first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0" name="Google Shape;660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47075" y="1873509"/>
            <a:ext cx="2849841" cy="284984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61" name="Google Shape;661;p72"/>
          <p:cNvCxnSpPr/>
          <p:nvPr/>
        </p:nvCxnSpPr>
        <p:spPr>
          <a:xfrm>
            <a:off x="2085800" y="2481050"/>
            <a:ext cx="1733700" cy="815400"/>
          </a:xfrm>
          <a:prstGeom prst="straightConnector1">
            <a:avLst/>
          </a:prstGeom>
          <a:noFill/>
          <a:ln cap="flat" cmpd="sng" w="76200">
            <a:solidFill>
              <a:srgbClr val="6AA84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73"/>
          <p:cNvSpPr/>
          <p:nvPr/>
        </p:nvSpPr>
        <p:spPr>
          <a:xfrm>
            <a:off x="210025" y="891700"/>
            <a:ext cx="8677589" cy="1151152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Are periods seen as a 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positive or negative thing?</a:t>
            </a:r>
            <a:endParaRPr b="0" i="0" sz="3600" u="none" cap="none" strike="noStrike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7" name="Google Shape;667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000" y="1005625"/>
            <a:ext cx="935900" cy="935900"/>
          </a:xfrm>
          <a:prstGeom prst="rect">
            <a:avLst/>
          </a:prstGeom>
          <a:noFill/>
          <a:ln>
            <a:noFill/>
          </a:ln>
        </p:spPr>
      </p:pic>
      <p:sp>
        <p:nvSpPr>
          <p:cNvPr id="668" name="Google Shape;668;p73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Class discussion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9" name="Google Shape;669;p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3000" y="72975"/>
            <a:ext cx="605675" cy="605650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73"/>
          <p:cNvSpPr/>
          <p:nvPr/>
        </p:nvSpPr>
        <p:spPr>
          <a:xfrm>
            <a:off x="233250" y="2255925"/>
            <a:ext cx="8677500" cy="2465100"/>
          </a:xfrm>
          <a:prstGeom prst="roundRect">
            <a:avLst>
              <a:gd fmla="val 7923" name="adj"/>
            </a:avLst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Sadly, there is some shame and stigma around periods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However, many people around the world celebrate a </a:t>
            </a:r>
            <a:r>
              <a:rPr lang="en-GB"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menstruation</a:t>
            </a:r>
            <a:r>
              <a:rPr lang="en-GB"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first period and have parties or provide support to make the process more comfortable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74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74"/>
          <p:cNvSpPr/>
          <p:nvPr/>
        </p:nvSpPr>
        <p:spPr>
          <a:xfrm>
            <a:off x="317600" y="680425"/>
            <a:ext cx="8677589" cy="310672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In some South Indian communities, a girl’s first period is welcomed through a coming-of-age ceremony.</a:t>
            </a:r>
            <a:endParaRPr sz="30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0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This ceremony marks the transition of girls who have reached puberty and are now mature enough to understand their responsibilities.</a:t>
            </a:r>
            <a:endParaRPr sz="30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6" name="Google Shape;676;p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54000" y="3987525"/>
            <a:ext cx="1341200" cy="892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7" name="Google Shape;677;p7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425" y="3987525"/>
            <a:ext cx="3785825" cy="2525150"/>
          </a:xfrm>
          <a:prstGeom prst="rect">
            <a:avLst/>
          </a:prstGeom>
          <a:noFill/>
          <a:ln>
            <a:noFill/>
          </a:ln>
        </p:spPr>
      </p:pic>
      <p:sp>
        <p:nvSpPr>
          <p:cNvPr id="678" name="Google Shape;678;p74"/>
          <p:cNvSpPr txBox="1"/>
          <p:nvPr/>
        </p:nvSpPr>
        <p:spPr>
          <a:xfrm>
            <a:off x="4008300" y="6248575"/>
            <a:ext cx="507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3F3F3"/>
                </a:solidFill>
              </a:rPr>
              <a:t>http://davidwatsonoca.blogspot.com/p/assignment-5.html</a:t>
            </a:r>
            <a:endParaRPr>
              <a:solidFill>
                <a:srgbClr val="F3F3F3"/>
              </a:solidFill>
            </a:endParaRPr>
          </a:p>
        </p:txBody>
      </p:sp>
      <p:pic>
        <p:nvPicPr>
          <p:cNvPr id="679" name="Google Shape;679;p7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39800" y="3987525"/>
            <a:ext cx="1479263" cy="221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0" name="Google Shape;680;p7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07637" y="3987525"/>
            <a:ext cx="1479263" cy="221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84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p75"/>
          <p:cNvSpPr/>
          <p:nvPr/>
        </p:nvSpPr>
        <p:spPr>
          <a:xfrm>
            <a:off x="317600" y="680425"/>
            <a:ext cx="8677589" cy="3106723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In the United Kingdom, the government provides free menstrual products to Primary schools, for children who cannot afford them</a:t>
            </a:r>
            <a:endParaRPr sz="30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0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Speak to an adult in school if you need support with your period</a:t>
            </a:r>
            <a:endParaRPr sz="30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86" name="Google Shape;686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09700" y="3963925"/>
            <a:ext cx="3285500" cy="164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7" name="Google Shape;687;p7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7600" y="3963925"/>
            <a:ext cx="5020925" cy="2715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C4587"/>
        </a:solidFill>
      </p:bgPr>
    </p:bg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76"/>
          <p:cNvSpPr/>
          <p:nvPr/>
        </p:nvSpPr>
        <p:spPr>
          <a:xfrm>
            <a:off x="210025" y="891700"/>
            <a:ext cx="8677589" cy="1151152"/>
          </a:xfrm>
          <a:custGeom>
            <a:rect b="b" l="l" r="r" t="t"/>
            <a:pathLst>
              <a:path extrusionOk="0" h="1109544" w="8677589">
                <a:moveTo>
                  <a:pt x="9144" y="137684"/>
                </a:moveTo>
                <a:cubicBezTo>
                  <a:pt x="9144" y="36393"/>
                  <a:pt x="45537" y="9144"/>
                  <a:pt x="146828" y="9144"/>
                </a:cubicBezTo>
                <a:lnTo>
                  <a:pt x="8539905" y="0"/>
                </a:lnTo>
                <a:cubicBezTo>
                  <a:pt x="8641196" y="0"/>
                  <a:pt x="8677589" y="45537"/>
                  <a:pt x="8677589" y="146828"/>
                </a:cubicBezTo>
                <a:lnTo>
                  <a:pt x="8677589" y="971860"/>
                </a:lnTo>
                <a:cubicBezTo>
                  <a:pt x="8677589" y="1073151"/>
                  <a:pt x="8650340" y="1109544"/>
                  <a:pt x="8549049" y="1109544"/>
                </a:cubicBezTo>
                <a:lnTo>
                  <a:pt x="128540" y="1109544"/>
                </a:lnTo>
                <a:cubicBezTo>
                  <a:pt x="27249" y="1109544"/>
                  <a:pt x="0" y="1036575"/>
                  <a:pt x="0" y="935284"/>
                </a:cubicBezTo>
                <a:cubicBezTo>
                  <a:pt x="0" y="690753"/>
                  <a:pt x="9144" y="382215"/>
                  <a:pt x="9144" y="137684"/>
                </a:cubicBezTo>
                <a:close/>
              </a:path>
            </a:pathLst>
          </a:custGeom>
          <a:solidFill>
            <a:srgbClr val="1155CC"/>
          </a:solidFill>
          <a:ln cap="flat" cmpd="sng" w="57150">
            <a:solidFill>
              <a:srgbClr val="FFE5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What support might menstruators </a:t>
            </a:r>
            <a:endParaRPr sz="3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3600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</a:rPr>
              <a:t>need during their period?</a:t>
            </a:r>
            <a:endParaRPr b="0" i="0" sz="3600" u="none" cap="none" strike="noStrike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93" name="Google Shape;693;p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000" y="1005625"/>
            <a:ext cx="935900" cy="935900"/>
          </a:xfrm>
          <a:prstGeom prst="rect">
            <a:avLst/>
          </a:prstGeom>
          <a:noFill/>
          <a:ln>
            <a:noFill/>
          </a:ln>
        </p:spPr>
      </p:pic>
      <p:sp>
        <p:nvSpPr>
          <p:cNvPr id="694" name="Google Shape;694;p76"/>
          <p:cNvSpPr/>
          <p:nvPr/>
        </p:nvSpPr>
        <p:spPr>
          <a:xfrm>
            <a:off x="210023" y="165331"/>
            <a:ext cx="6051900" cy="5133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 cap="flat" cmpd="sng" w="57150">
            <a:solidFill>
              <a:srgbClr val="1155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rgbClr val="FFE599"/>
                </a:solidFill>
                <a:latin typeface="Calibri"/>
                <a:ea typeface="Calibri"/>
                <a:cs typeface="Calibri"/>
                <a:sym typeface="Calibri"/>
              </a:rPr>
              <a:t>           Class discussion</a:t>
            </a:r>
            <a:endParaRPr b="0" i="0" sz="2400" u="none" cap="none" strike="noStrike">
              <a:solidFill>
                <a:srgbClr val="FFE5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95" name="Google Shape;695;p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3000" y="72975"/>
            <a:ext cx="605675" cy="60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6" name="Google Shape;696;p7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15000" y="2480575"/>
            <a:ext cx="3914000" cy="391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