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0.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handoutMasterIdLst>
    <p:handoutMasterId r:id="rId32"/>
  </p:handoutMasterIdLst>
  <p:sldIdLst>
    <p:sldId id="261" r:id="rId2"/>
    <p:sldId id="391" r:id="rId3"/>
    <p:sldId id="388" r:id="rId4"/>
    <p:sldId id="392" r:id="rId5"/>
    <p:sldId id="349" r:id="rId6"/>
    <p:sldId id="353" r:id="rId7"/>
    <p:sldId id="355" r:id="rId8"/>
    <p:sldId id="360" r:id="rId9"/>
    <p:sldId id="400" r:id="rId10"/>
    <p:sldId id="362" r:id="rId11"/>
    <p:sldId id="401" r:id="rId12"/>
    <p:sldId id="402" r:id="rId13"/>
    <p:sldId id="363" r:id="rId14"/>
    <p:sldId id="394" r:id="rId15"/>
    <p:sldId id="393" r:id="rId16"/>
    <p:sldId id="395" r:id="rId17"/>
    <p:sldId id="396" r:id="rId18"/>
    <p:sldId id="398" r:id="rId19"/>
    <p:sldId id="405" r:id="rId20"/>
    <p:sldId id="399" r:id="rId21"/>
    <p:sldId id="397" r:id="rId22"/>
    <p:sldId id="350" r:id="rId23"/>
    <p:sldId id="404" r:id="rId24"/>
    <p:sldId id="361" r:id="rId25"/>
    <p:sldId id="403" r:id="rId26"/>
    <p:sldId id="342" r:id="rId27"/>
    <p:sldId id="340" r:id="rId28"/>
    <p:sldId id="356" r:id="rId29"/>
    <p:sldId id="378"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r M Cottingham" initials="MMC" lastIdx="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586"/>
  </p:normalViewPr>
  <p:slideViewPr>
    <p:cSldViewPr snapToGrid="0">
      <p:cViewPr varScale="1">
        <p:scale>
          <a:sx n="76" d="100"/>
          <a:sy n="76" d="100"/>
        </p:scale>
        <p:origin x="296" y="44"/>
      </p:cViewPr>
      <p:guideLst/>
    </p:cSldViewPr>
  </p:slideViewPr>
  <p:notesTextViewPr>
    <p:cViewPr>
      <p:scale>
        <a:sx n="1" d="1"/>
        <a:sy n="1" d="1"/>
      </p:scale>
      <p:origin x="0" y="0"/>
    </p:cViewPr>
  </p:notesTextViewPr>
  <p:sorterViewPr>
    <p:cViewPr>
      <p:scale>
        <a:sx n="100" d="100"/>
        <a:sy n="100" d="100"/>
      </p:scale>
      <p:origin x="0" y="-93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861" cy="497334"/>
          </a:xfrm>
          <a:prstGeom prst="rect">
            <a:avLst/>
          </a:prstGeom>
        </p:spPr>
        <p:txBody>
          <a:bodyPr vert="horz" lIns="88465" tIns="44232" rIns="88465" bIns="44232" rtlCol="0"/>
          <a:lstStyle>
            <a:lvl1pPr algn="l">
              <a:defRPr sz="1200"/>
            </a:lvl1pPr>
          </a:lstStyle>
          <a:p>
            <a:endParaRPr lang="en-GB"/>
          </a:p>
        </p:txBody>
      </p:sp>
      <p:sp>
        <p:nvSpPr>
          <p:cNvPr id="3" name="Date Placeholder 2"/>
          <p:cNvSpPr>
            <a:spLocks noGrp="1"/>
          </p:cNvSpPr>
          <p:nvPr>
            <p:ph type="dt" sz="quarter" idx="1"/>
          </p:nvPr>
        </p:nvSpPr>
        <p:spPr>
          <a:xfrm>
            <a:off x="3850295" y="0"/>
            <a:ext cx="2945861" cy="497334"/>
          </a:xfrm>
          <a:prstGeom prst="rect">
            <a:avLst/>
          </a:prstGeom>
        </p:spPr>
        <p:txBody>
          <a:bodyPr vert="horz" lIns="88465" tIns="44232" rIns="88465" bIns="44232" rtlCol="0"/>
          <a:lstStyle>
            <a:lvl1pPr algn="r">
              <a:defRPr sz="1200"/>
            </a:lvl1pPr>
          </a:lstStyle>
          <a:p>
            <a:fld id="{6353B8A1-534B-4F37-ADD9-AA0D1C9D457F}" type="datetimeFigureOut">
              <a:rPr lang="en-GB" smtClean="0"/>
              <a:t>08/10/2024</a:t>
            </a:fld>
            <a:endParaRPr lang="en-GB"/>
          </a:p>
        </p:txBody>
      </p:sp>
      <p:sp>
        <p:nvSpPr>
          <p:cNvPr id="4" name="Footer Placeholder 3"/>
          <p:cNvSpPr>
            <a:spLocks noGrp="1"/>
          </p:cNvSpPr>
          <p:nvPr>
            <p:ph type="ftr" sz="quarter" idx="2"/>
          </p:nvPr>
        </p:nvSpPr>
        <p:spPr>
          <a:xfrm>
            <a:off x="2" y="9429305"/>
            <a:ext cx="2945861" cy="497334"/>
          </a:xfrm>
          <a:prstGeom prst="rect">
            <a:avLst/>
          </a:prstGeom>
        </p:spPr>
        <p:txBody>
          <a:bodyPr vert="horz" lIns="88465" tIns="44232" rIns="88465" bIns="44232" rtlCol="0" anchor="b"/>
          <a:lstStyle>
            <a:lvl1pPr algn="l">
              <a:defRPr sz="1200"/>
            </a:lvl1pPr>
          </a:lstStyle>
          <a:p>
            <a:endParaRPr lang="en-GB"/>
          </a:p>
        </p:txBody>
      </p:sp>
      <p:sp>
        <p:nvSpPr>
          <p:cNvPr id="5" name="Slide Number Placeholder 4"/>
          <p:cNvSpPr>
            <a:spLocks noGrp="1"/>
          </p:cNvSpPr>
          <p:nvPr>
            <p:ph type="sldNum" sz="quarter" idx="3"/>
          </p:nvPr>
        </p:nvSpPr>
        <p:spPr>
          <a:xfrm>
            <a:off x="3850295" y="9429305"/>
            <a:ext cx="2945861" cy="497334"/>
          </a:xfrm>
          <a:prstGeom prst="rect">
            <a:avLst/>
          </a:prstGeom>
        </p:spPr>
        <p:txBody>
          <a:bodyPr vert="horz" lIns="88465" tIns="44232" rIns="88465" bIns="44232" rtlCol="0" anchor="b"/>
          <a:lstStyle>
            <a:lvl1pPr algn="r">
              <a:defRPr sz="1200"/>
            </a:lvl1pPr>
          </a:lstStyle>
          <a:p>
            <a:fld id="{5AF1ACE6-00F4-4604-88E6-B38C22367E11}" type="slidenum">
              <a:rPr lang="en-GB" smtClean="0"/>
              <a:t>‹#›</a:t>
            </a:fld>
            <a:endParaRPr lang="en-GB"/>
          </a:p>
        </p:txBody>
      </p:sp>
    </p:spTree>
    <p:extLst>
      <p:ext uri="{BB962C8B-B14F-4D97-AF65-F5344CB8AC3E}">
        <p14:creationId xmlns:p14="http://schemas.microsoft.com/office/powerpoint/2010/main" val="2072271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60" cy="498056"/>
          </a:xfrm>
          <a:prstGeom prst="rect">
            <a:avLst/>
          </a:prstGeom>
        </p:spPr>
        <p:txBody>
          <a:bodyPr vert="horz" lIns="91570" tIns="45785" rIns="91570" bIns="45785" rtlCol="0"/>
          <a:lstStyle>
            <a:lvl1pPr algn="l">
              <a:defRPr sz="1200"/>
            </a:lvl1pPr>
          </a:lstStyle>
          <a:p>
            <a:endParaRPr lang="en-GB"/>
          </a:p>
        </p:txBody>
      </p:sp>
      <p:sp>
        <p:nvSpPr>
          <p:cNvPr id="3" name="Date Placeholder 2"/>
          <p:cNvSpPr>
            <a:spLocks noGrp="1"/>
          </p:cNvSpPr>
          <p:nvPr>
            <p:ph type="dt" idx="1"/>
          </p:nvPr>
        </p:nvSpPr>
        <p:spPr>
          <a:xfrm>
            <a:off x="3850443" y="1"/>
            <a:ext cx="2945660" cy="498056"/>
          </a:xfrm>
          <a:prstGeom prst="rect">
            <a:avLst/>
          </a:prstGeom>
        </p:spPr>
        <p:txBody>
          <a:bodyPr vert="horz" lIns="91570" tIns="45785" rIns="91570" bIns="45785" rtlCol="0"/>
          <a:lstStyle>
            <a:lvl1pPr algn="r">
              <a:defRPr sz="1200"/>
            </a:lvl1pPr>
          </a:lstStyle>
          <a:p>
            <a:fld id="{13248DCB-8821-4C33-9A52-4D15DC5329A0}" type="datetimeFigureOut">
              <a:rPr lang="en-GB" smtClean="0"/>
              <a:t>08/10/2024</a:t>
            </a:fld>
            <a:endParaRPr lang="en-GB"/>
          </a:p>
        </p:txBody>
      </p:sp>
      <p:sp>
        <p:nvSpPr>
          <p:cNvPr id="4" name="Slide Image Placeholder 3"/>
          <p:cNvSpPr>
            <a:spLocks noGrp="1" noRot="1" noChangeAspect="1"/>
          </p:cNvSpPr>
          <p:nvPr>
            <p:ph type="sldImg" idx="2"/>
          </p:nvPr>
        </p:nvSpPr>
        <p:spPr>
          <a:xfrm>
            <a:off x="420688" y="1241425"/>
            <a:ext cx="5956300" cy="3349625"/>
          </a:xfrm>
          <a:prstGeom prst="rect">
            <a:avLst/>
          </a:prstGeom>
          <a:noFill/>
          <a:ln w="12700">
            <a:solidFill>
              <a:prstClr val="black"/>
            </a:solidFill>
          </a:ln>
        </p:spPr>
        <p:txBody>
          <a:bodyPr vert="horz" lIns="91570" tIns="45785" rIns="91570" bIns="45785" rtlCol="0" anchor="ctr"/>
          <a:lstStyle/>
          <a:p>
            <a:endParaRPr lang="en-GB"/>
          </a:p>
        </p:txBody>
      </p:sp>
      <p:sp>
        <p:nvSpPr>
          <p:cNvPr id="5" name="Notes Placeholder 4"/>
          <p:cNvSpPr>
            <a:spLocks noGrp="1"/>
          </p:cNvSpPr>
          <p:nvPr>
            <p:ph type="body" sz="quarter" idx="3"/>
          </p:nvPr>
        </p:nvSpPr>
        <p:spPr>
          <a:xfrm>
            <a:off x="679768" y="4777197"/>
            <a:ext cx="5438140" cy="3908614"/>
          </a:xfrm>
          <a:prstGeom prst="rect">
            <a:avLst/>
          </a:prstGeom>
        </p:spPr>
        <p:txBody>
          <a:bodyPr vert="horz" lIns="91570" tIns="45785" rIns="91570" bIns="4578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6"/>
            <a:ext cx="2945660" cy="498055"/>
          </a:xfrm>
          <a:prstGeom prst="rect">
            <a:avLst/>
          </a:prstGeom>
        </p:spPr>
        <p:txBody>
          <a:bodyPr vert="horz" lIns="91570" tIns="45785" rIns="91570" bIns="45785"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6"/>
            <a:ext cx="2945660" cy="498055"/>
          </a:xfrm>
          <a:prstGeom prst="rect">
            <a:avLst/>
          </a:prstGeom>
        </p:spPr>
        <p:txBody>
          <a:bodyPr vert="horz" lIns="91570" tIns="45785" rIns="91570" bIns="45785" rtlCol="0" anchor="b"/>
          <a:lstStyle>
            <a:lvl1pPr algn="r">
              <a:defRPr sz="1200"/>
            </a:lvl1pPr>
          </a:lstStyle>
          <a:p>
            <a:fld id="{90CF407D-1915-437D-AD8D-E7A8B2891ADD}" type="slidenum">
              <a:rPr lang="en-GB" smtClean="0"/>
              <a:t>‹#›</a:t>
            </a:fld>
            <a:endParaRPr lang="en-GB"/>
          </a:p>
        </p:txBody>
      </p:sp>
    </p:spTree>
    <p:extLst>
      <p:ext uri="{BB962C8B-B14F-4D97-AF65-F5344CB8AC3E}">
        <p14:creationId xmlns:p14="http://schemas.microsoft.com/office/powerpoint/2010/main" val="2741159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a:t>
            </a:fld>
            <a:endParaRPr lang="en-GB"/>
          </a:p>
        </p:txBody>
      </p:sp>
    </p:spTree>
    <p:extLst>
      <p:ext uri="{BB962C8B-B14F-4D97-AF65-F5344CB8AC3E}">
        <p14:creationId xmlns:p14="http://schemas.microsoft.com/office/powerpoint/2010/main" val="3184939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a:t>
            </a:fld>
            <a:endParaRPr lang="en-GB"/>
          </a:p>
        </p:txBody>
      </p:sp>
    </p:spTree>
    <p:extLst>
      <p:ext uri="{BB962C8B-B14F-4D97-AF65-F5344CB8AC3E}">
        <p14:creationId xmlns:p14="http://schemas.microsoft.com/office/powerpoint/2010/main" val="1372761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3</a:t>
            </a:fld>
            <a:endParaRPr lang="en-GB"/>
          </a:p>
        </p:txBody>
      </p:sp>
    </p:spTree>
    <p:extLst>
      <p:ext uri="{BB962C8B-B14F-4D97-AF65-F5344CB8AC3E}">
        <p14:creationId xmlns:p14="http://schemas.microsoft.com/office/powerpoint/2010/main" val="1578718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4</a:t>
            </a:fld>
            <a:endParaRPr lang="en-GB"/>
          </a:p>
        </p:txBody>
      </p:sp>
    </p:spTree>
    <p:extLst>
      <p:ext uri="{BB962C8B-B14F-4D97-AF65-F5344CB8AC3E}">
        <p14:creationId xmlns:p14="http://schemas.microsoft.com/office/powerpoint/2010/main" val="381815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5</a:t>
            </a:fld>
            <a:endParaRPr lang="en-GB"/>
          </a:p>
        </p:txBody>
      </p:sp>
    </p:spTree>
    <p:extLst>
      <p:ext uri="{BB962C8B-B14F-4D97-AF65-F5344CB8AC3E}">
        <p14:creationId xmlns:p14="http://schemas.microsoft.com/office/powerpoint/2010/main" val="83082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6</a:t>
            </a:fld>
            <a:endParaRPr lang="en-GB"/>
          </a:p>
        </p:txBody>
      </p:sp>
    </p:spTree>
    <p:extLst>
      <p:ext uri="{BB962C8B-B14F-4D97-AF65-F5344CB8AC3E}">
        <p14:creationId xmlns:p14="http://schemas.microsoft.com/office/powerpoint/2010/main" val="399236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7</a:t>
            </a:fld>
            <a:endParaRPr lang="en-GB"/>
          </a:p>
        </p:txBody>
      </p:sp>
    </p:spTree>
    <p:extLst>
      <p:ext uri="{BB962C8B-B14F-4D97-AF65-F5344CB8AC3E}">
        <p14:creationId xmlns:p14="http://schemas.microsoft.com/office/powerpoint/2010/main" val="848950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8</a:t>
            </a:fld>
            <a:endParaRPr lang="en-GB"/>
          </a:p>
        </p:txBody>
      </p:sp>
    </p:spTree>
    <p:extLst>
      <p:ext uri="{BB962C8B-B14F-4D97-AF65-F5344CB8AC3E}">
        <p14:creationId xmlns:p14="http://schemas.microsoft.com/office/powerpoint/2010/main" val="2287623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9</a:t>
            </a:fld>
            <a:endParaRPr lang="en-GB"/>
          </a:p>
        </p:txBody>
      </p:sp>
    </p:spTree>
    <p:extLst>
      <p:ext uri="{BB962C8B-B14F-4D97-AF65-F5344CB8AC3E}">
        <p14:creationId xmlns:p14="http://schemas.microsoft.com/office/powerpoint/2010/main" val="15896838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10</a:t>
            </a:fld>
            <a:endParaRPr lang="en-GB"/>
          </a:p>
        </p:txBody>
      </p:sp>
    </p:spTree>
    <p:extLst>
      <p:ext uri="{BB962C8B-B14F-4D97-AF65-F5344CB8AC3E}">
        <p14:creationId xmlns:p14="http://schemas.microsoft.com/office/powerpoint/2010/main" val="21246453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11</a:t>
            </a:fld>
            <a:endParaRPr lang="en-GB"/>
          </a:p>
        </p:txBody>
      </p:sp>
    </p:spTree>
    <p:extLst>
      <p:ext uri="{BB962C8B-B14F-4D97-AF65-F5344CB8AC3E}">
        <p14:creationId xmlns:p14="http://schemas.microsoft.com/office/powerpoint/2010/main" val="3861449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12</a:t>
            </a:fld>
            <a:endParaRPr lang="en-GB"/>
          </a:p>
        </p:txBody>
      </p:sp>
    </p:spTree>
    <p:extLst>
      <p:ext uri="{BB962C8B-B14F-4D97-AF65-F5344CB8AC3E}">
        <p14:creationId xmlns:p14="http://schemas.microsoft.com/office/powerpoint/2010/main" val="2400684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13</a:t>
            </a:fld>
            <a:endParaRPr lang="en-GB"/>
          </a:p>
        </p:txBody>
      </p:sp>
    </p:spTree>
    <p:extLst>
      <p:ext uri="{BB962C8B-B14F-4D97-AF65-F5344CB8AC3E}">
        <p14:creationId xmlns:p14="http://schemas.microsoft.com/office/powerpoint/2010/main" val="3209220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14</a:t>
            </a:fld>
            <a:endParaRPr lang="en-GB"/>
          </a:p>
        </p:txBody>
      </p:sp>
    </p:spTree>
    <p:extLst>
      <p:ext uri="{BB962C8B-B14F-4D97-AF65-F5344CB8AC3E}">
        <p14:creationId xmlns:p14="http://schemas.microsoft.com/office/powerpoint/2010/main" val="37483720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15</a:t>
            </a:fld>
            <a:endParaRPr lang="en-GB"/>
          </a:p>
        </p:txBody>
      </p:sp>
    </p:spTree>
    <p:extLst>
      <p:ext uri="{BB962C8B-B14F-4D97-AF65-F5344CB8AC3E}">
        <p14:creationId xmlns:p14="http://schemas.microsoft.com/office/powerpoint/2010/main" val="8325863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16</a:t>
            </a:fld>
            <a:endParaRPr lang="en-GB"/>
          </a:p>
        </p:txBody>
      </p:sp>
    </p:spTree>
    <p:extLst>
      <p:ext uri="{BB962C8B-B14F-4D97-AF65-F5344CB8AC3E}">
        <p14:creationId xmlns:p14="http://schemas.microsoft.com/office/powerpoint/2010/main" val="33647785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17</a:t>
            </a:fld>
            <a:endParaRPr lang="en-GB"/>
          </a:p>
        </p:txBody>
      </p:sp>
    </p:spTree>
    <p:extLst>
      <p:ext uri="{BB962C8B-B14F-4D97-AF65-F5344CB8AC3E}">
        <p14:creationId xmlns:p14="http://schemas.microsoft.com/office/powerpoint/2010/main" val="670049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18</a:t>
            </a:fld>
            <a:endParaRPr lang="en-GB"/>
          </a:p>
        </p:txBody>
      </p:sp>
    </p:spTree>
    <p:extLst>
      <p:ext uri="{BB962C8B-B14F-4D97-AF65-F5344CB8AC3E}">
        <p14:creationId xmlns:p14="http://schemas.microsoft.com/office/powerpoint/2010/main" val="2574450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20</a:t>
            </a:fld>
            <a:endParaRPr lang="en-GB"/>
          </a:p>
        </p:txBody>
      </p:sp>
    </p:spTree>
    <p:extLst>
      <p:ext uri="{BB962C8B-B14F-4D97-AF65-F5344CB8AC3E}">
        <p14:creationId xmlns:p14="http://schemas.microsoft.com/office/powerpoint/2010/main" val="34193403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21</a:t>
            </a:fld>
            <a:endParaRPr lang="en-GB"/>
          </a:p>
        </p:txBody>
      </p:sp>
    </p:spTree>
    <p:extLst>
      <p:ext uri="{BB962C8B-B14F-4D97-AF65-F5344CB8AC3E}">
        <p14:creationId xmlns:p14="http://schemas.microsoft.com/office/powerpoint/2010/main" val="21197678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22</a:t>
            </a:fld>
            <a:endParaRPr lang="en-GB"/>
          </a:p>
        </p:txBody>
      </p:sp>
    </p:spTree>
    <p:extLst>
      <p:ext uri="{BB962C8B-B14F-4D97-AF65-F5344CB8AC3E}">
        <p14:creationId xmlns:p14="http://schemas.microsoft.com/office/powerpoint/2010/main" val="63111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23</a:t>
            </a:fld>
            <a:endParaRPr lang="en-GB"/>
          </a:p>
        </p:txBody>
      </p:sp>
    </p:spTree>
    <p:extLst>
      <p:ext uri="{BB962C8B-B14F-4D97-AF65-F5344CB8AC3E}">
        <p14:creationId xmlns:p14="http://schemas.microsoft.com/office/powerpoint/2010/main" val="40629970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24</a:t>
            </a:fld>
            <a:endParaRPr lang="en-GB"/>
          </a:p>
        </p:txBody>
      </p:sp>
    </p:spTree>
    <p:extLst>
      <p:ext uri="{BB962C8B-B14F-4D97-AF65-F5344CB8AC3E}">
        <p14:creationId xmlns:p14="http://schemas.microsoft.com/office/powerpoint/2010/main" val="10792866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25</a:t>
            </a:fld>
            <a:endParaRPr lang="en-GB"/>
          </a:p>
        </p:txBody>
      </p:sp>
    </p:spTree>
    <p:extLst>
      <p:ext uri="{BB962C8B-B14F-4D97-AF65-F5344CB8AC3E}">
        <p14:creationId xmlns:p14="http://schemas.microsoft.com/office/powerpoint/2010/main" val="19016641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26</a:t>
            </a:fld>
            <a:endParaRPr lang="en-GB"/>
          </a:p>
        </p:txBody>
      </p:sp>
    </p:spTree>
    <p:extLst>
      <p:ext uri="{BB962C8B-B14F-4D97-AF65-F5344CB8AC3E}">
        <p14:creationId xmlns:p14="http://schemas.microsoft.com/office/powerpoint/2010/main" val="20082608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27</a:t>
            </a:fld>
            <a:endParaRPr lang="en-GB"/>
          </a:p>
        </p:txBody>
      </p:sp>
    </p:spTree>
    <p:extLst>
      <p:ext uri="{BB962C8B-B14F-4D97-AF65-F5344CB8AC3E}">
        <p14:creationId xmlns:p14="http://schemas.microsoft.com/office/powerpoint/2010/main" val="6603548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28</a:t>
            </a:fld>
            <a:endParaRPr lang="en-GB"/>
          </a:p>
        </p:txBody>
      </p:sp>
    </p:spTree>
    <p:extLst>
      <p:ext uri="{BB962C8B-B14F-4D97-AF65-F5344CB8AC3E}">
        <p14:creationId xmlns:p14="http://schemas.microsoft.com/office/powerpoint/2010/main" val="28777077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0CF407D-1915-437D-AD8D-E7A8B2891ADD}" type="slidenum">
              <a:rPr lang="en-GB" smtClean="0"/>
              <a:t>29</a:t>
            </a:fld>
            <a:endParaRPr lang="en-GB"/>
          </a:p>
        </p:txBody>
      </p:sp>
    </p:spTree>
    <p:extLst>
      <p:ext uri="{BB962C8B-B14F-4D97-AF65-F5344CB8AC3E}">
        <p14:creationId xmlns:p14="http://schemas.microsoft.com/office/powerpoint/2010/main" val="703622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543152"/>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5013176"/>
            <a:ext cx="8534400" cy="136815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5" name="Footer Placeholder 4"/>
          <p:cNvSpPr>
            <a:spLocks noGrp="1"/>
          </p:cNvSpPr>
          <p:nvPr>
            <p:ph type="ftr" sz="quarter" idx="11"/>
          </p:nvPr>
        </p:nvSpPr>
        <p:spPr/>
        <p:txBody>
          <a:bodyPr/>
          <a:lstStyle/>
          <a:p>
            <a:endParaRPr lang="en-GB">
              <a:solidFill>
                <a:srgbClr val="FFFF00">
                  <a:tint val="75000"/>
                </a:srgbClr>
              </a:solidFill>
            </a:endParaRPr>
          </a:p>
        </p:txBody>
      </p:sp>
      <p:sp>
        <p:nvSpPr>
          <p:cNvPr id="6" name="Slide Number Placeholder 5"/>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spTree>
    <p:extLst>
      <p:ext uri="{BB962C8B-B14F-4D97-AF65-F5344CB8AC3E}">
        <p14:creationId xmlns:p14="http://schemas.microsoft.com/office/powerpoint/2010/main" val="3019988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5" name="Footer Placeholder 4"/>
          <p:cNvSpPr>
            <a:spLocks noGrp="1"/>
          </p:cNvSpPr>
          <p:nvPr>
            <p:ph type="ftr" sz="quarter" idx="11"/>
          </p:nvPr>
        </p:nvSpPr>
        <p:spPr/>
        <p:txBody>
          <a:bodyPr/>
          <a:lstStyle/>
          <a:p>
            <a:endParaRPr lang="en-GB">
              <a:solidFill>
                <a:srgbClr val="FFFF00">
                  <a:tint val="75000"/>
                </a:srgbClr>
              </a:solidFill>
            </a:endParaRPr>
          </a:p>
        </p:txBody>
      </p:sp>
      <p:sp>
        <p:nvSpPr>
          <p:cNvPr id="6" name="Slide Number Placeholder 5"/>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spTree>
    <p:extLst>
      <p:ext uri="{BB962C8B-B14F-4D97-AF65-F5344CB8AC3E}">
        <p14:creationId xmlns:p14="http://schemas.microsoft.com/office/powerpoint/2010/main" val="1618253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5414" y="3789041"/>
            <a:ext cx="10561173" cy="858019"/>
          </a:xfrm>
        </p:spPr>
        <p:txBody>
          <a:bodyPr anchor="t">
            <a:noAutofit/>
          </a:bodyPr>
          <a:lstStyle>
            <a:lvl1pPr algn="ctr">
              <a:defRPr sz="4200" b="1" cap="none" baseline="0"/>
            </a:lvl1pPr>
          </a:lstStyle>
          <a:p>
            <a:r>
              <a:rPr lang="en-US"/>
              <a:t>Click to edit Master title style</a:t>
            </a:r>
            <a:endParaRPr lang="en-GB" dirty="0"/>
          </a:p>
        </p:txBody>
      </p:sp>
      <p:sp>
        <p:nvSpPr>
          <p:cNvPr id="3" name="Text Placeholder 2"/>
          <p:cNvSpPr>
            <a:spLocks noGrp="1"/>
          </p:cNvSpPr>
          <p:nvPr>
            <p:ph type="body" idx="1"/>
          </p:nvPr>
        </p:nvSpPr>
        <p:spPr>
          <a:xfrm>
            <a:off x="815414" y="4653138"/>
            <a:ext cx="10561173" cy="576063"/>
          </a:xfrm>
        </p:spPr>
        <p:txBody>
          <a:bodyPr anchor="b">
            <a:normAutofit/>
          </a:bodyPr>
          <a:lstStyle>
            <a:lvl1pPr marL="0" indent="0" algn="ctr">
              <a:buNone/>
              <a:defRPr sz="2800" b="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5" name="Footer Placeholder 4"/>
          <p:cNvSpPr>
            <a:spLocks noGrp="1"/>
          </p:cNvSpPr>
          <p:nvPr>
            <p:ph type="ftr" sz="quarter" idx="11"/>
          </p:nvPr>
        </p:nvSpPr>
        <p:spPr/>
        <p:txBody>
          <a:bodyPr/>
          <a:lstStyle/>
          <a:p>
            <a:endParaRPr lang="en-GB">
              <a:solidFill>
                <a:srgbClr val="FFFF00">
                  <a:tint val="75000"/>
                </a:srgbClr>
              </a:solidFill>
            </a:endParaRPr>
          </a:p>
        </p:txBody>
      </p:sp>
      <p:sp>
        <p:nvSpPr>
          <p:cNvPr id="6" name="Slide Number Placeholder 5"/>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59830" y="620688"/>
            <a:ext cx="3072341" cy="2304256"/>
          </a:xfrm>
          <a:prstGeom prst="rect">
            <a:avLst/>
          </a:prstGeom>
        </p:spPr>
      </p:pic>
    </p:spTree>
    <p:extLst>
      <p:ext uri="{BB962C8B-B14F-4D97-AF65-F5344CB8AC3E}">
        <p14:creationId xmlns:p14="http://schemas.microsoft.com/office/powerpoint/2010/main" val="248844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6" name="Footer Placeholder 5"/>
          <p:cNvSpPr>
            <a:spLocks noGrp="1"/>
          </p:cNvSpPr>
          <p:nvPr>
            <p:ph type="ftr" sz="quarter" idx="11"/>
          </p:nvPr>
        </p:nvSpPr>
        <p:spPr/>
        <p:txBody>
          <a:bodyPr/>
          <a:lstStyle/>
          <a:p>
            <a:endParaRPr lang="en-GB">
              <a:solidFill>
                <a:srgbClr val="FFFF00">
                  <a:tint val="75000"/>
                </a:srgbClr>
              </a:solidFill>
            </a:endParaRPr>
          </a:p>
        </p:txBody>
      </p:sp>
      <p:sp>
        <p:nvSpPr>
          <p:cNvPr id="7" name="Slide Number Placeholder 6"/>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spTree>
    <p:extLst>
      <p:ext uri="{BB962C8B-B14F-4D97-AF65-F5344CB8AC3E}">
        <p14:creationId xmlns:p14="http://schemas.microsoft.com/office/powerpoint/2010/main" val="2028336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8" name="Footer Placeholder 7"/>
          <p:cNvSpPr>
            <a:spLocks noGrp="1"/>
          </p:cNvSpPr>
          <p:nvPr>
            <p:ph type="ftr" sz="quarter" idx="11"/>
          </p:nvPr>
        </p:nvSpPr>
        <p:spPr/>
        <p:txBody>
          <a:bodyPr/>
          <a:lstStyle/>
          <a:p>
            <a:endParaRPr lang="en-GB">
              <a:solidFill>
                <a:srgbClr val="FFFF00">
                  <a:tint val="75000"/>
                </a:srgbClr>
              </a:solidFill>
            </a:endParaRPr>
          </a:p>
        </p:txBody>
      </p:sp>
      <p:sp>
        <p:nvSpPr>
          <p:cNvPr id="9" name="Slide Number Placeholder 8"/>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spTree>
    <p:extLst>
      <p:ext uri="{BB962C8B-B14F-4D97-AF65-F5344CB8AC3E}">
        <p14:creationId xmlns:p14="http://schemas.microsoft.com/office/powerpoint/2010/main" val="2576816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4" name="Footer Placeholder 3"/>
          <p:cNvSpPr>
            <a:spLocks noGrp="1"/>
          </p:cNvSpPr>
          <p:nvPr>
            <p:ph type="ftr" sz="quarter" idx="11"/>
          </p:nvPr>
        </p:nvSpPr>
        <p:spPr/>
        <p:txBody>
          <a:bodyPr/>
          <a:lstStyle/>
          <a:p>
            <a:endParaRPr lang="en-GB">
              <a:solidFill>
                <a:srgbClr val="FFFF00">
                  <a:tint val="75000"/>
                </a:srgbClr>
              </a:solidFill>
            </a:endParaRPr>
          </a:p>
        </p:txBody>
      </p:sp>
      <p:sp>
        <p:nvSpPr>
          <p:cNvPr id="5" name="Slide Number Placeholder 4"/>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spTree>
    <p:extLst>
      <p:ext uri="{BB962C8B-B14F-4D97-AF65-F5344CB8AC3E}">
        <p14:creationId xmlns:p14="http://schemas.microsoft.com/office/powerpoint/2010/main" val="307328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3" name="Footer Placeholder 2"/>
          <p:cNvSpPr>
            <a:spLocks noGrp="1"/>
          </p:cNvSpPr>
          <p:nvPr>
            <p:ph type="ftr" sz="quarter" idx="11"/>
          </p:nvPr>
        </p:nvSpPr>
        <p:spPr/>
        <p:txBody>
          <a:bodyPr/>
          <a:lstStyle/>
          <a:p>
            <a:endParaRPr lang="en-GB">
              <a:solidFill>
                <a:srgbClr val="FFFF00">
                  <a:tint val="75000"/>
                </a:srgbClr>
              </a:solidFill>
            </a:endParaRPr>
          </a:p>
        </p:txBody>
      </p:sp>
      <p:sp>
        <p:nvSpPr>
          <p:cNvPr id="4" name="Slide Number Placeholder 3"/>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04512" y="5733256"/>
            <a:ext cx="1405987" cy="1054490"/>
          </a:xfrm>
          <a:prstGeom prst="rect">
            <a:avLst/>
          </a:prstGeom>
        </p:spPr>
      </p:pic>
    </p:spTree>
    <p:extLst>
      <p:ext uri="{BB962C8B-B14F-4D97-AF65-F5344CB8AC3E}">
        <p14:creationId xmlns:p14="http://schemas.microsoft.com/office/powerpoint/2010/main" val="2510230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6" name="Footer Placeholder 5"/>
          <p:cNvSpPr>
            <a:spLocks noGrp="1"/>
          </p:cNvSpPr>
          <p:nvPr>
            <p:ph type="ftr" sz="quarter" idx="11"/>
          </p:nvPr>
        </p:nvSpPr>
        <p:spPr/>
        <p:txBody>
          <a:bodyPr/>
          <a:lstStyle/>
          <a:p>
            <a:endParaRPr lang="en-GB">
              <a:solidFill>
                <a:srgbClr val="FFFF00">
                  <a:tint val="75000"/>
                </a:srgbClr>
              </a:solidFill>
            </a:endParaRPr>
          </a:p>
        </p:txBody>
      </p:sp>
      <p:sp>
        <p:nvSpPr>
          <p:cNvPr id="7" name="Slide Number Placeholder 6"/>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328" y="5661248"/>
            <a:ext cx="1405987" cy="1054490"/>
          </a:xfrm>
          <a:prstGeom prst="rect">
            <a:avLst/>
          </a:prstGeom>
        </p:spPr>
      </p:pic>
      <p:pic>
        <p:nvPicPr>
          <p:cNvPr id="10" name="Picture 9" descr="Y:\Images &amp; Logos\Thurcroft Logo tnr 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102543" y="5877272"/>
            <a:ext cx="805215" cy="720080"/>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10" descr="Y:\Images &amp; Logos\Aston Logo high res transparent.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9887745" y="5877272"/>
            <a:ext cx="933417" cy="72318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823267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6" name="Footer Placeholder 5"/>
          <p:cNvSpPr>
            <a:spLocks noGrp="1"/>
          </p:cNvSpPr>
          <p:nvPr>
            <p:ph type="ftr" sz="quarter" idx="11"/>
          </p:nvPr>
        </p:nvSpPr>
        <p:spPr/>
        <p:txBody>
          <a:bodyPr/>
          <a:lstStyle/>
          <a:p>
            <a:endParaRPr lang="en-GB">
              <a:solidFill>
                <a:srgbClr val="FFFF00">
                  <a:tint val="75000"/>
                </a:srgbClr>
              </a:solidFill>
            </a:endParaRPr>
          </a:p>
        </p:txBody>
      </p:sp>
      <p:sp>
        <p:nvSpPr>
          <p:cNvPr id="7" name="Slide Number Placeholder 6"/>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328" y="5661248"/>
            <a:ext cx="1405987" cy="1054490"/>
          </a:xfrm>
          <a:prstGeom prst="rect">
            <a:avLst/>
          </a:prstGeom>
        </p:spPr>
      </p:pic>
      <p:pic>
        <p:nvPicPr>
          <p:cNvPr id="10" name="Picture 9" descr="Y:\Images &amp; Logos\Thurcroft Logo tnr 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102543" y="5877272"/>
            <a:ext cx="805215" cy="720080"/>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10" descr="Y:\Images &amp; Logos\Aston Logo high res transparent.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9887745" y="5877272"/>
            <a:ext cx="933417" cy="72318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500218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5" name="Footer Placeholder 4"/>
          <p:cNvSpPr>
            <a:spLocks noGrp="1"/>
          </p:cNvSpPr>
          <p:nvPr>
            <p:ph type="ftr" sz="quarter" idx="11"/>
          </p:nvPr>
        </p:nvSpPr>
        <p:spPr/>
        <p:txBody>
          <a:bodyPr/>
          <a:lstStyle/>
          <a:p>
            <a:endParaRPr lang="en-GB">
              <a:solidFill>
                <a:srgbClr val="FFFF00">
                  <a:tint val="75000"/>
                </a:srgbClr>
              </a:solidFill>
            </a:endParaRPr>
          </a:p>
        </p:txBody>
      </p:sp>
      <p:sp>
        <p:nvSpPr>
          <p:cNvPr id="6" name="Slide Number Placeholder 5"/>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328" y="5661248"/>
            <a:ext cx="1405987" cy="1054490"/>
          </a:xfrm>
          <a:prstGeom prst="rect">
            <a:avLst/>
          </a:prstGeom>
        </p:spPr>
      </p:pic>
      <p:pic>
        <p:nvPicPr>
          <p:cNvPr id="9" name="Picture 8" descr="Y:\Images &amp; Logos\Thurcroft Logo tnr 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102543" y="5877272"/>
            <a:ext cx="805215" cy="720080"/>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descr="Y:\Images &amp; Logos\Aston Logo high res transparent.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9887745" y="5877272"/>
            <a:ext cx="933417" cy="72318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263831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B530A9-B4D1-4ECB-91A5-18B23E6983E7}" type="datetimeFigureOut">
              <a:rPr lang="en-GB" smtClean="0">
                <a:solidFill>
                  <a:srgbClr val="FFFF00">
                    <a:tint val="75000"/>
                  </a:srgbClr>
                </a:solidFill>
              </a:rPr>
              <a:pPr/>
              <a:t>08/10/2024</a:t>
            </a:fld>
            <a:endParaRPr lang="en-GB">
              <a:solidFill>
                <a:srgbClr val="FFFF00">
                  <a:tint val="75000"/>
                </a:srgbClr>
              </a:solidFill>
            </a:endParaRPr>
          </a:p>
        </p:txBody>
      </p:sp>
      <p:sp>
        <p:nvSpPr>
          <p:cNvPr id="5" name="Footer Placeholder 4"/>
          <p:cNvSpPr>
            <a:spLocks noGrp="1"/>
          </p:cNvSpPr>
          <p:nvPr>
            <p:ph type="ftr" sz="quarter" idx="11"/>
          </p:nvPr>
        </p:nvSpPr>
        <p:spPr/>
        <p:txBody>
          <a:bodyPr/>
          <a:lstStyle/>
          <a:p>
            <a:endParaRPr lang="en-GB">
              <a:solidFill>
                <a:srgbClr val="FFFF00">
                  <a:tint val="75000"/>
                </a:srgbClr>
              </a:solidFill>
            </a:endParaRPr>
          </a:p>
        </p:txBody>
      </p:sp>
      <p:sp>
        <p:nvSpPr>
          <p:cNvPr id="6" name="Slide Number Placeholder 5"/>
          <p:cNvSpPr>
            <a:spLocks noGrp="1"/>
          </p:cNvSpPr>
          <p:nvPr>
            <p:ph type="sldNum" sz="quarter" idx="12"/>
          </p:nvPr>
        </p:nvSpPr>
        <p:spPr/>
        <p:txBody>
          <a:bodyPr/>
          <a:lstStyle/>
          <a:p>
            <a:fld id="{2D52B689-4BA7-4DFB-A5AB-F9D9F49ACDE9}" type="slidenum">
              <a:rPr lang="en-GB" smtClean="0">
                <a:solidFill>
                  <a:srgbClr val="FFFF00">
                    <a:tint val="75000"/>
                  </a:srgbClr>
                </a:solidFill>
              </a:rPr>
              <a:pPr/>
              <a:t>‹#›</a:t>
            </a:fld>
            <a:endParaRPr lang="en-GB">
              <a:solidFill>
                <a:srgbClr val="FFFF00">
                  <a:tint val="75000"/>
                </a:srgbClr>
              </a:solidFill>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328" y="5661248"/>
            <a:ext cx="1405987" cy="1054490"/>
          </a:xfrm>
          <a:prstGeom prst="rect">
            <a:avLst/>
          </a:prstGeom>
        </p:spPr>
      </p:pic>
      <p:pic>
        <p:nvPicPr>
          <p:cNvPr id="9" name="Picture 8" descr="Y:\Images &amp; Logos\Thurcroft Logo tnr 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102543" y="5877272"/>
            <a:ext cx="805215" cy="720080"/>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descr="Y:\Images &amp; Logos\Aston Logo high res transparent.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9887745" y="5877272"/>
            <a:ext cx="933417" cy="72318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482867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fld id="{BAB530A9-B4D1-4ECB-91A5-18B23E6983E7}" type="datetimeFigureOut">
              <a:rPr lang="en-GB" smtClean="0">
                <a:solidFill>
                  <a:srgbClr val="FFFF00">
                    <a:tint val="75000"/>
                  </a:srgbClr>
                </a:solidFill>
                <a:latin typeface="Arial" charset="0"/>
                <a:cs typeface="Arial" charset="0"/>
              </a:rPr>
              <a:pPr fontAlgn="base">
                <a:spcBef>
                  <a:spcPct val="0"/>
                </a:spcBef>
                <a:spcAft>
                  <a:spcPct val="0"/>
                </a:spcAft>
              </a:pPr>
              <a:t>08/10/2024</a:t>
            </a:fld>
            <a:endParaRPr lang="en-GB">
              <a:solidFill>
                <a:srgbClr val="FFFF00">
                  <a:tint val="75000"/>
                </a:srgbClr>
              </a:solidFill>
              <a:latin typeface="Arial" charset="0"/>
              <a:cs typeface="Arial" charset="0"/>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pPr>
            <a:endParaRPr lang="en-GB">
              <a:solidFill>
                <a:srgbClr val="FFFF00">
                  <a:tint val="75000"/>
                </a:srgbClr>
              </a:solidFill>
              <a:latin typeface="Arial" charset="0"/>
              <a:cs typeface="Arial" charset="0"/>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2D52B689-4BA7-4DFB-A5AB-F9D9F49ACDE9}" type="slidenum">
              <a:rPr lang="en-GB" smtClean="0">
                <a:solidFill>
                  <a:srgbClr val="FFFF00">
                    <a:tint val="75000"/>
                  </a:srgbClr>
                </a:solidFill>
                <a:latin typeface="Arial" charset="0"/>
                <a:cs typeface="Arial" charset="0"/>
              </a:rPr>
              <a:pPr fontAlgn="base">
                <a:spcBef>
                  <a:spcPct val="0"/>
                </a:spcBef>
                <a:spcAft>
                  <a:spcPct val="0"/>
                </a:spcAft>
              </a:pPr>
              <a:t>‹#›</a:t>
            </a:fld>
            <a:endParaRPr lang="en-GB">
              <a:solidFill>
                <a:srgbClr val="FFFF00">
                  <a:tint val="75000"/>
                </a:srgbClr>
              </a:solidFill>
              <a:latin typeface="Arial" charset="0"/>
              <a:cs typeface="Arial" charset="0"/>
            </a:endParaRPr>
          </a:p>
        </p:txBody>
      </p:sp>
    </p:spTree>
    <p:extLst>
      <p:ext uri="{BB962C8B-B14F-4D97-AF65-F5344CB8AC3E}">
        <p14:creationId xmlns:p14="http://schemas.microsoft.com/office/powerpoint/2010/main" val="34742151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phonicsplay.co.uk/resources"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s://www.phonicsbloom.com/"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9749" y="3543151"/>
            <a:ext cx="8572500" cy="1470025"/>
          </a:xfrm>
        </p:spPr>
        <p:txBody>
          <a:bodyPr>
            <a:normAutofit/>
          </a:bodyPr>
          <a:lstStyle/>
          <a:p>
            <a:r>
              <a:rPr lang="en-GB" dirty="0">
                <a:latin typeface="Comic Sans MS" panose="030F0702030302020204" pitchFamily="66" charset="0"/>
              </a:rPr>
              <a:t>Waverley approach to teaching phonics and early reading.</a:t>
            </a:r>
            <a:endParaRPr lang="en-GB" b="1" dirty="0">
              <a:solidFill>
                <a:schemeClr val="bg1"/>
              </a:solidFill>
              <a:latin typeface="Comic Sans MS" panose="030F0702030302020204" pitchFamily="66"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3566" y="198284"/>
            <a:ext cx="3344867" cy="3344867"/>
          </a:xfrm>
          <a:prstGeom prst="rect">
            <a:avLst/>
          </a:prstGeom>
        </p:spPr>
      </p:pic>
    </p:spTree>
    <p:extLst>
      <p:ext uri="{BB962C8B-B14F-4D97-AF65-F5344CB8AC3E}">
        <p14:creationId xmlns:p14="http://schemas.microsoft.com/office/powerpoint/2010/main" val="1484579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793" y="80675"/>
            <a:ext cx="10972800" cy="1143000"/>
          </a:xfrm>
        </p:spPr>
        <p:txBody>
          <a:bodyPr/>
          <a:lstStyle/>
          <a:p>
            <a:r>
              <a:rPr lang="en-US" b="1" dirty="0">
                <a:latin typeface="Comic Sans MS" panose="030F0702030302020204" pitchFamily="66" charset="0"/>
              </a:rPr>
              <a:t>Why is Phonics Important? </a:t>
            </a:r>
            <a:endParaRPr lang="en-GB" b="1" dirty="0">
              <a:latin typeface="Comic Sans MS" panose="030F0702030302020204" pitchFamily="66" charset="0"/>
            </a:endParaRPr>
          </a:p>
        </p:txBody>
      </p:sp>
      <p:sp>
        <p:nvSpPr>
          <p:cNvPr id="3" name="TextBox 2"/>
          <p:cNvSpPr txBox="1"/>
          <p:nvPr/>
        </p:nvSpPr>
        <p:spPr>
          <a:xfrm>
            <a:off x="515793" y="1223675"/>
            <a:ext cx="10891116" cy="4524315"/>
          </a:xfrm>
          <a:prstGeom prst="rect">
            <a:avLst/>
          </a:prstGeom>
          <a:noFill/>
        </p:spPr>
        <p:txBody>
          <a:bodyPr wrap="square" rtlCol="0">
            <a:spAutoFit/>
          </a:bodyPr>
          <a:lstStyle/>
          <a:p>
            <a:r>
              <a:rPr lang="en-US" sz="3600" dirty="0">
                <a:latin typeface="Comic Sans MS" panose="030F0702030302020204" pitchFamily="66" charset="0"/>
              </a:rPr>
              <a:t>There are lots of different strategies your child can use to help them read. </a:t>
            </a:r>
          </a:p>
          <a:p>
            <a:endParaRPr lang="en-US" sz="3600" dirty="0">
              <a:latin typeface="Comic Sans MS" panose="030F0702030302020204" pitchFamily="66" charset="0"/>
            </a:endParaRPr>
          </a:p>
          <a:p>
            <a:pPr marL="571500" indent="-571500">
              <a:buFont typeface="Arial" panose="020B0604020202020204" pitchFamily="34" charset="0"/>
              <a:buChar char="•"/>
            </a:pPr>
            <a:r>
              <a:rPr lang="en-US" sz="3600" dirty="0" err="1">
                <a:latin typeface="Comic Sans MS" panose="030F0702030302020204" pitchFamily="66" charset="0"/>
              </a:rPr>
              <a:t>Memorising</a:t>
            </a:r>
            <a:r>
              <a:rPr lang="en-US" sz="3600" dirty="0">
                <a:latin typeface="Comic Sans MS" panose="030F0702030302020204" pitchFamily="66" charset="0"/>
              </a:rPr>
              <a:t> words</a:t>
            </a:r>
          </a:p>
          <a:p>
            <a:pPr marL="571500" indent="-571500">
              <a:buFont typeface="Arial" panose="020B0604020202020204" pitchFamily="34" charset="0"/>
              <a:buChar char="•"/>
            </a:pPr>
            <a:r>
              <a:rPr lang="en-US" sz="3600" dirty="0">
                <a:latin typeface="Comic Sans MS" panose="030F0702030302020204" pitchFamily="66" charset="0"/>
              </a:rPr>
              <a:t>Using the pictures</a:t>
            </a:r>
          </a:p>
          <a:p>
            <a:pPr marL="571500" indent="-571500">
              <a:buFont typeface="Arial" panose="020B0604020202020204" pitchFamily="34" charset="0"/>
              <a:buChar char="•"/>
            </a:pPr>
            <a:r>
              <a:rPr lang="en-US" sz="3600" dirty="0">
                <a:latin typeface="Comic Sans MS" panose="030F0702030302020204" pitchFamily="66" charset="0"/>
              </a:rPr>
              <a:t>Guessing </a:t>
            </a:r>
          </a:p>
          <a:p>
            <a:pPr marL="571500" indent="-571500">
              <a:buFont typeface="Arial" panose="020B0604020202020204" pitchFamily="34" charset="0"/>
              <a:buChar char="•"/>
            </a:pPr>
            <a:endParaRPr lang="en-US" sz="3600" dirty="0">
              <a:latin typeface="Comic Sans MS" panose="030F0702030302020204" pitchFamily="66" charset="0"/>
            </a:endParaRPr>
          </a:p>
          <a:p>
            <a:r>
              <a:rPr lang="en-US" sz="3600" dirty="0">
                <a:latin typeface="Comic Sans MS" panose="030F0702030302020204" pitchFamily="66" charset="0"/>
              </a:rPr>
              <a:t>These strategies will only get your child so far. </a:t>
            </a:r>
            <a:endParaRPr lang="en-GB" sz="3600" dirty="0">
              <a:latin typeface="Comic Sans MS" panose="030F0702030302020204" pitchFamily="66" charset="0"/>
            </a:endParaRPr>
          </a:p>
        </p:txBody>
      </p:sp>
    </p:spTree>
    <p:extLst>
      <p:ext uri="{BB962C8B-B14F-4D97-AF65-F5344CB8AC3E}">
        <p14:creationId xmlns:p14="http://schemas.microsoft.com/office/powerpoint/2010/main" val="2304428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793" y="80675"/>
            <a:ext cx="10972800" cy="1143000"/>
          </a:xfrm>
        </p:spPr>
        <p:txBody>
          <a:bodyPr/>
          <a:lstStyle/>
          <a:p>
            <a:r>
              <a:rPr lang="en-US" b="1" dirty="0">
                <a:latin typeface="Comic Sans MS" panose="030F0702030302020204" pitchFamily="66" charset="0"/>
              </a:rPr>
              <a:t>Why is Phonics Important? </a:t>
            </a:r>
            <a:endParaRPr lang="en-GB" b="1"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691284" y="1223675"/>
            <a:ext cx="10442366" cy="3976398"/>
          </a:xfrm>
          <a:prstGeom prst="rect">
            <a:avLst/>
          </a:prstGeom>
        </p:spPr>
      </p:pic>
      <p:sp>
        <p:nvSpPr>
          <p:cNvPr id="5" name="Rectangle 4"/>
          <p:cNvSpPr/>
          <p:nvPr/>
        </p:nvSpPr>
        <p:spPr>
          <a:xfrm>
            <a:off x="1023779" y="5807426"/>
            <a:ext cx="4978414" cy="369332"/>
          </a:xfrm>
          <a:prstGeom prst="rect">
            <a:avLst/>
          </a:prstGeom>
        </p:spPr>
        <p:txBody>
          <a:bodyPr wrap="none">
            <a:spAutoFit/>
          </a:bodyPr>
          <a:lstStyle/>
          <a:p>
            <a:r>
              <a:rPr lang="en-GB" dirty="0"/>
              <a:t>https://www.youtube.com/watch?v=ZkzwAt-TPro</a:t>
            </a:r>
          </a:p>
        </p:txBody>
      </p:sp>
    </p:spTree>
    <p:extLst>
      <p:ext uri="{BB962C8B-B14F-4D97-AF65-F5344CB8AC3E}">
        <p14:creationId xmlns:p14="http://schemas.microsoft.com/office/powerpoint/2010/main" val="3279131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Beginner readers are taught four things. </a:t>
            </a:r>
            <a:endParaRPr lang="en-GB" dirty="0">
              <a:latin typeface="Comic Sans MS" panose="030F0702030302020204" pitchFamily="66" charset="0"/>
            </a:endParaRPr>
          </a:p>
        </p:txBody>
      </p:sp>
      <p:sp>
        <p:nvSpPr>
          <p:cNvPr id="3" name="Content Placeholder 2"/>
          <p:cNvSpPr>
            <a:spLocks noGrp="1"/>
          </p:cNvSpPr>
          <p:nvPr>
            <p:ph idx="1"/>
          </p:nvPr>
        </p:nvSpPr>
        <p:spPr>
          <a:xfrm>
            <a:off x="609600" y="1600201"/>
            <a:ext cx="10972800" cy="5124795"/>
          </a:xfrm>
        </p:spPr>
        <p:txBody>
          <a:bodyPr>
            <a:normAutofit fontScale="85000" lnSpcReduction="10000"/>
          </a:bodyPr>
          <a:lstStyle/>
          <a:p>
            <a:pPr marL="514350" indent="-514350">
              <a:buAutoNum type="arabicPeriod"/>
            </a:pPr>
            <a:r>
              <a:rPr lang="en-US" dirty="0">
                <a:latin typeface="Comic Sans MS" panose="030F0702030302020204" pitchFamily="66" charset="0"/>
              </a:rPr>
              <a:t>The letters and the sounds they represent.</a:t>
            </a:r>
          </a:p>
          <a:p>
            <a:r>
              <a:rPr lang="en-US" dirty="0">
                <a:latin typeface="Comic Sans MS" panose="030F0702030302020204" pitchFamily="66" charset="0"/>
              </a:rPr>
              <a:t>We use the pure sounds. We don’t say ‘</a:t>
            </a:r>
            <a:r>
              <a:rPr lang="en-US" dirty="0" err="1">
                <a:latin typeface="Comic Sans MS" panose="030F0702030302020204" pitchFamily="66" charset="0"/>
              </a:rPr>
              <a:t>muh</a:t>
            </a:r>
            <a:r>
              <a:rPr lang="en-US" dirty="0">
                <a:latin typeface="Comic Sans MS" panose="030F0702030302020204" pitchFamily="66" charset="0"/>
              </a:rPr>
              <a:t>’ we say </a:t>
            </a:r>
            <a:r>
              <a:rPr lang="en-US" dirty="0" err="1">
                <a:latin typeface="Comic Sans MS" panose="030F0702030302020204" pitchFamily="66" charset="0"/>
              </a:rPr>
              <a:t>mmmmm</a:t>
            </a:r>
            <a:r>
              <a:rPr lang="en-US" dirty="0">
                <a:latin typeface="Comic Sans MS" panose="030F0702030302020204" pitchFamily="66" charset="0"/>
              </a:rPr>
              <a:t>.</a:t>
            </a:r>
          </a:p>
          <a:p>
            <a:endParaRPr lang="en-US" dirty="0">
              <a:latin typeface="Comic Sans MS" panose="030F0702030302020204" pitchFamily="66" charset="0"/>
            </a:endParaRPr>
          </a:p>
          <a:p>
            <a:pPr marL="0" indent="0">
              <a:buNone/>
            </a:pPr>
            <a:r>
              <a:rPr lang="en-US" dirty="0">
                <a:latin typeface="Comic Sans MS" panose="030F0702030302020204" pitchFamily="66" charset="0"/>
              </a:rPr>
              <a:t>2. To blend sounds to make words.</a:t>
            </a:r>
          </a:p>
          <a:p>
            <a:r>
              <a:rPr lang="en-US" dirty="0">
                <a:latin typeface="Comic Sans MS" panose="030F0702030302020204" pitchFamily="66" charset="0"/>
              </a:rPr>
              <a:t>This can start before your child </a:t>
            </a:r>
            <a:r>
              <a:rPr lang="en-US" dirty="0" err="1">
                <a:latin typeface="Comic Sans MS" panose="030F0702030302020204" pitchFamily="66" charset="0"/>
              </a:rPr>
              <a:t>recognises</a:t>
            </a:r>
            <a:r>
              <a:rPr lang="en-US" dirty="0">
                <a:latin typeface="Comic Sans MS" panose="030F0702030302020204" pitchFamily="66" charset="0"/>
              </a:rPr>
              <a:t> letters. You can do it orally. You can sound out everything and anything to them!</a:t>
            </a:r>
          </a:p>
          <a:p>
            <a:endParaRPr lang="en-US" dirty="0">
              <a:latin typeface="Comic Sans MS" panose="030F0702030302020204" pitchFamily="66" charset="0"/>
            </a:endParaRPr>
          </a:p>
          <a:p>
            <a:pPr marL="0" indent="0">
              <a:buNone/>
            </a:pPr>
            <a:r>
              <a:rPr lang="en-US" dirty="0">
                <a:latin typeface="Comic Sans MS" panose="030F0702030302020204" pitchFamily="66" charset="0"/>
              </a:rPr>
              <a:t>3. To segment words and say the sounds. </a:t>
            </a:r>
          </a:p>
          <a:p>
            <a:r>
              <a:rPr lang="en-US" dirty="0">
                <a:latin typeface="Comic Sans MS" panose="030F0702030302020204" pitchFamily="66" charset="0"/>
              </a:rPr>
              <a:t>How many sounds in the world cat, frog etc.</a:t>
            </a:r>
          </a:p>
          <a:p>
            <a:endParaRPr lang="en-US" dirty="0">
              <a:latin typeface="Comic Sans MS" panose="030F0702030302020204" pitchFamily="66" charset="0"/>
            </a:endParaRPr>
          </a:p>
          <a:p>
            <a:pPr marL="0" indent="0">
              <a:buNone/>
            </a:pPr>
            <a:r>
              <a:rPr lang="en-US" dirty="0">
                <a:latin typeface="Comic Sans MS" panose="030F0702030302020204" pitchFamily="66" charset="0"/>
              </a:rPr>
              <a:t>4. </a:t>
            </a:r>
            <a:r>
              <a:rPr lang="en-US" dirty="0" err="1">
                <a:latin typeface="Comic Sans MS" panose="030F0702030302020204" pitchFamily="66" charset="0"/>
              </a:rPr>
              <a:t>Recognise</a:t>
            </a:r>
            <a:r>
              <a:rPr lang="en-US" dirty="0">
                <a:latin typeface="Comic Sans MS" panose="030F0702030302020204" pitchFamily="66" charset="0"/>
              </a:rPr>
              <a:t> and sight read a range of tricky words.</a:t>
            </a:r>
          </a:p>
          <a:p>
            <a:pPr marL="0" indent="0">
              <a:buNone/>
            </a:pPr>
            <a:endParaRPr lang="en-US" dirty="0"/>
          </a:p>
          <a:p>
            <a:pPr marL="0" indent="0">
              <a:buNone/>
            </a:pPr>
            <a:endParaRPr lang="en-GB" dirty="0"/>
          </a:p>
        </p:txBody>
      </p:sp>
    </p:spTree>
    <p:extLst>
      <p:ext uri="{BB962C8B-B14F-4D97-AF65-F5344CB8AC3E}">
        <p14:creationId xmlns:p14="http://schemas.microsoft.com/office/powerpoint/2010/main" val="3914487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151766"/>
            <a:ext cx="10515600" cy="13255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latin typeface="Comic Sans MS" panose="030F0702030302020204" pitchFamily="66" charset="0"/>
              </a:rPr>
              <a:t>ACET Phonics Scheme. </a:t>
            </a:r>
            <a:br>
              <a:rPr lang="en-GB" dirty="0">
                <a:latin typeface="Comic Sans MS" panose="030F0702030302020204" pitchFamily="66" charset="0"/>
              </a:rPr>
            </a:br>
            <a:r>
              <a:rPr lang="en-GB" sz="2000" dirty="0">
                <a:latin typeface="Comic Sans MS" panose="030F0702030302020204" pitchFamily="66" charset="0"/>
              </a:rPr>
              <a:t>It has been designed to consolidate phonics acquisition and promote fluency in early reading. </a:t>
            </a:r>
            <a:endParaRPr lang="en-GB" dirty="0">
              <a:latin typeface="Comic Sans MS" panose="030F0702030302020204" pitchFamily="66" charset="0"/>
            </a:endParaRPr>
          </a:p>
        </p:txBody>
      </p:sp>
      <p:sp>
        <p:nvSpPr>
          <p:cNvPr id="3" name="Content Placeholder 2"/>
          <p:cNvSpPr txBox="1">
            <a:spLocks/>
          </p:cNvSpPr>
          <p:nvPr/>
        </p:nvSpPr>
        <p:spPr>
          <a:xfrm>
            <a:off x="455721" y="1477329"/>
            <a:ext cx="11007529" cy="5165884"/>
          </a:xfrm>
          <a:prstGeom prst="rect">
            <a:avLst/>
          </a:prstGeom>
        </p:spPr>
        <p:txBody>
          <a:bodyPr>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dirty="0"/>
          </a:p>
          <a:p>
            <a:r>
              <a:rPr lang="en-GB" dirty="0">
                <a:latin typeface="Comic Sans MS" panose="030F0702030302020204" pitchFamily="66" charset="0"/>
              </a:rPr>
              <a:t>We will follow  ACET phonics scheme which is based around Letters &amp; Sounds.</a:t>
            </a:r>
          </a:p>
          <a:p>
            <a:endParaRPr lang="en-GB" dirty="0">
              <a:latin typeface="Comic Sans MS" panose="030F0702030302020204" pitchFamily="66" charset="0"/>
            </a:endParaRPr>
          </a:p>
          <a:p>
            <a:r>
              <a:rPr lang="en-GB" dirty="0">
                <a:latin typeface="Comic Sans MS" panose="030F0702030302020204" pitchFamily="66" charset="0"/>
              </a:rPr>
              <a:t>It is Ofsted certified. </a:t>
            </a:r>
          </a:p>
          <a:p>
            <a:endParaRPr lang="en-GB" dirty="0">
              <a:latin typeface="Comic Sans MS" panose="030F0702030302020204" pitchFamily="66" charset="0"/>
            </a:endParaRPr>
          </a:p>
          <a:p>
            <a:r>
              <a:rPr lang="en-GB" dirty="0">
                <a:latin typeface="Comic Sans MS" panose="030F0702030302020204" pitchFamily="66" charset="0"/>
              </a:rPr>
              <a:t>Letters and Sounds phases 1-5 have been divided into sub phases e.g. Phase 2a, Phase 2b up to Phase 5f. If your child is picking up phonics without any gaps they will be learning phase 4b by the end of the year.</a:t>
            </a:r>
          </a:p>
          <a:p>
            <a:pPr marL="0" indent="0">
              <a:buNone/>
            </a:pPr>
            <a:endParaRPr lang="en-GB" dirty="0">
              <a:latin typeface="Comic Sans MS" panose="030F0702030302020204" pitchFamily="66" charset="0"/>
            </a:endParaRPr>
          </a:p>
          <a:p>
            <a:r>
              <a:rPr lang="en-GB" dirty="0">
                <a:latin typeface="Comic Sans MS" panose="030F0702030302020204" pitchFamily="66" charset="0"/>
              </a:rPr>
              <a:t>Oxford Reading Tree books - The books sit behind the Letters and Sounds framework and are also in sub phases.</a:t>
            </a:r>
          </a:p>
          <a:p>
            <a:pPr marL="0" indent="0">
              <a:buNone/>
            </a:pPr>
            <a:endParaRPr lang="en-GB" dirty="0">
              <a:latin typeface="Comic Sans MS" panose="030F0702030302020204" pitchFamily="66" charset="0"/>
            </a:endParaRPr>
          </a:p>
          <a:p>
            <a:r>
              <a:rPr lang="en-GB" dirty="0">
                <a:latin typeface="Comic Sans MS" panose="030F0702030302020204" pitchFamily="66" charset="0"/>
              </a:rPr>
              <a:t>Once the child is a phase 5F reader they will go on to Oxford Reading Tree orange banded books.</a:t>
            </a:r>
          </a:p>
          <a:p>
            <a:pPr marL="0" indent="0">
              <a:buNone/>
            </a:pPr>
            <a:endParaRPr lang="en-GB" dirty="0">
              <a:latin typeface="Comic Sans MS" panose="030F0702030302020204" pitchFamily="66" charset="0"/>
            </a:endParaRPr>
          </a:p>
          <a:p>
            <a:r>
              <a:rPr lang="en-GB" dirty="0">
                <a:latin typeface="Comic Sans MS" panose="030F0702030302020204" pitchFamily="66" charset="0"/>
              </a:rPr>
              <a:t>Children MUST have been taught all the sounds of the phase BEFORE they have that phase book. </a:t>
            </a:r>
          </a:p>
          <a:p>
            <a:pPr marL="0" indent="0">
              <a:buNone/>
            </a:pPr>
            <a:r>
              <a:rPr lang="en-GB" dirty="0">
                <a:latin typeface="Comic Sans MS" panose="030F0702030302020204" pitchFamily="66" charset="0"/>
              </a:rPr>
              <a:t>     e.g. Phase 2a books cannot be given out until ALL Phase 2a has been taught. </a:t>
            </a:r>
          </a:p>
        </p:txBody>
      </p:sp>
      <p:sp>
        <p:nvSpPr>
          <p:cNvPr id="4" name="Content Placeholder 3"/>
          <p:cNvSpPr txBox="1">
            <a:spLocks/>
          </p:cNvSpPr>
          <p:nvPr/>
        </p:nvSpPr>
        <p:spPr>
          <a:xfrm>
            <a:off x="5556504" y="3483737"/>
            <a:ext cx="5181600" cy="4351338"/>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dirty="0"/>
          </a:p>
          <a:p>
            <a:pPr marL="0" indent="0">
              <a:buFont typeface="Arial" pitchFamily="34" charset="0"/>
              <a:buNone/>
            </a:pPr>
            <a:endParaRPr lang="en-GB" dirty="0"/>
          </a:p>
        </p:txBody>
      </p:sp>
    </p:spTree>
    <p:extLst>
      <p:ext uri="{BB962C8B-B14F-4D97-AF65-F5344CB8AC3E}">
        <p14:creationId xmlns:p14="http://schemas.microsoft.com/office/powerpoint/2010/main" val="2879167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40526"/>
            <a:ext cx="10972800" cy="1143000"/>
          </a:xfrm>
        </p:spPr>
        <p:txBody>
          <a:bodyPr>
            <a:normAutofit fontScale="90000"/>
          </a:bodyPr>
          <a:lstStyle/>
          <a:p>
            <a:r>
              <a:rPr lang="en-GB" dirty="0">
                <a:latin typeface="Comic Sans MS" panose="030F0702030302020204" pitchFamily="66" charset="0"/>
              </a:rPr>
              <a:t>What your child should know before they start FS2. </a:t>
            </a:r>
          </a:p>
        </p:txBody>
      </p:sp>
      <p:sp>
        <p:nvSpPr>
          <p:cNvPr id="3" name="TextBox 2"/>
          <p:cNvSpPr txBox="1"/>
          <p:nvPr/>
        </p:nvSpPr>
        <p:spPr>
          <a:xfrm>
            <a:off x="609600" y="1662545"/>
            <a:ext cx="4479636" cy="4524315"/>
          </a:xfrm>
          <a:prstGeom prst="rect">
            <a:avLst/>
          </a:prstGeom>
          <a:noFill/>
        </p:spPr>
        <p:txBody>
          <a:bodyPr wrap="square" rtlCol="0">
            <a:spAutoFit/>
          </a:bodyPr>
          <a:lstStyle/>
          <a:p>
            <a:r>
              <a:rPr lang="en-US" sz="2400" u="sng" dirty="0">
                <a:latin typeface="Comic Sans MS" panose="030F0702030302020204" pitchFamily="66" charset="0"/>
              </a:rPr>
              <a:t>Phase 1</a:t>
            </a:r>
          </a:p>
          <a:p>
            <a:endParaRPr lang="en-US" sz="2400" u="sng" dirty="0">
              <a:latin typeface="Comic Sans MS" panose="030F0702030302020204" pitchFamily="66" charset="0"/>
            </a:endParaRPr>
          </a:p>
          <a:p>
            <a:pPr marL="342900" indent="-342900">
              <a:buFont typeface="Arial" panose="020B0604020202020204" pitchFamily="34" charset="0"/>
              <a:buChar char="•"/>
            </a:pPr>
            <a:r>
              <a:rPr lang="en-US" sz="2400" dirty="0">
                <a:latin typeface="Comic Sans MS" panose="030F0702030302020204" pitchFamily="66" charset="0"/>
              </a:rPr>
              <a:t>Phase 1 is all about listening.</a:t>
            </a:r>
          </a:p>
          <a:p>
            <a:pPr marL="342900" indent="-342900">
              <a:buFont typeface="Arial" panose="020B0604020202020204" pitchFamily="34" charset="0"/>
              <a:buChar char="•"/>
            </a:pPr>
            <a:r>
              <a:rPr lang="en-US" sz="2400" dirty="0">
                <a:latin typeface="Comic Sans MS" panose="030F0702030302020204" pitchFamily="66" charset="0"/>
              </a:rPr>
              <a:t>Listening to sounds in the environment, what sounds can children hear. </a:t>
            </a:r>
          </a:p>
          <a:p>
            <a:pPr marL="342900" indent="-342900">
              <a:buFont typeface="Arial" panose="020B0604020202020204" pitchFamily="34" charset="0"/>
              <a:buChar char="•"/>
            </a:pPr>
            <a:r>
              <a:rPr lang="en-US" sz="2400" dirty="0">
                <a:latin typeface="Comic Sans MS" panose="030F0702030302020204" pitchFamily="66" charset="0"/>
              </a:rPr>
              <a:t>Listening and joining in nursery rhymes. </a:t>
            </a:r>
            <a:r>
              <a:rPr lang="en-US" sz="2400" u="sng" dirty="0">
                <a:latin typeface="Comic Sans MS" panose="030F0702030302020204" pitchFamily="66" charset="0"/>
              </a:rPr>
              <a:t> </a:t>
            </a:r>
          </a:p>
          <a:p>
            <a:pPr marL="342900" indent="-342900">
              <a:buFont typeface="Arial" panose="020B0604020202020204" pitchFamily="34" charset="0"/>
              <a:buChar char="•"/>
            </a:pPr>
            <a:r>
              <a:rPr lang="en-US" sz="2400" dirty="0">
                <a:latin typeface="Comic Sans MS" panose="030F0702030302020204" pitchFamily="66" charset="0"/>
              </a:rPr>
              <a:t>Developing vocabulary and language comprehension. </a:t>
            </a:r>
          </a:p>
          <a:p>
            <a:pPr marL="342900" indent="-342900">
              <a:buFont typeface="Arial" panose="020B0604020202020204" pitchFamily="34" charset="0"/>
              <a:buChar char="•"/>
            </a:pPr>
            <a:r>
              <a:rPr lang="en-US" sz="2400" dirty="0">
                <a:latin typeface="Comic Sans MS" panose="030F0702030302020204" pitchFamily="66" charset="0"/>
              </a:rPr>
              <a:t>Oral blending.</a:t>
            </a:r>
            <a:endParaRPr lang="en-GB" sz="2400" dirty="0">
              <a:latin typeface="Comic Sans MS" panose="030F0702030302020204" pitchFamily="66" charset="0"/>
            </a:endParaRPr>
          </a:p>
        </p:txBody>
      </p:sp>
      <p:pic>
        <p:nvPicPr>
          <p:cNvPr id="5" name="Picture 4"/>
          <p:cNvPicPr>
            <a:picLocks noChangeAspect="1"/>
          </p:cNvPicPr>
          <p:nvPr/>
        </p:nvPicPr>
        <p:blipFill>
          <a:blip r:embed="rId3"/>
          <a:stretch>
            <a:fillRect/>
          </a:stretch>
        </p:blipFill>
        <p:spPr>
          <a:xfrm>
            <a:off x="4902632" y="1662545"/>
            <a:ext cx="7134225" cy="4638675"/>
          </a:xfrm>
          <a:prstGeom prst="rect">
            <a:avLst/>
          </a:prstGeom>
        </p:spPr>
      </p:pic>
    </p:spTree>
    <p:extLst>
      <p:ext uri="{BB962C8B-B14F-4D97-AF65-F5344CB8AC3E}">
        <p14:creationId xmlns:p14="http://schemas.microsoft.com/office/powerpoint/2010/main" val="3798871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471910" y="955622"/>
            <a:ext cx="4667410" cy="5195796"/>
          </a:xfrm>
          <a:prstGeom prst="rect">
            <a:avLst/>
          </a:prstGeom>
        </p:spPr>
      </p:pic>
      <p:pic>
        <p:nvPicPr>
          <p:cNvPr id="6" name="Picture 5"/>
          <p:cNvPicPr>
            <a:picLocks noChangeAspect="1"/>
          </p:cNvPicPr>
          <p:nvPr/>
        </p:nvPicPr>
        <p:blipFill>
          <a:blip r:embed="rId4"/>
          <a:stretch>
            <a:fillRect/>
          </a:stretch>
        </p:blipFill>
        <p:spPr>
          <a:xfrm>
            <a:off x="544112" y="650822"/>
            <a:ext cx="5071598" cy="5008598"/>
          </a:xfrm>
          <a:prstGeom prst="rect">
            <a:avLst/>
          </a:prstGeom>
        </p:spPr>
      </p:pic>
    </p:spTree>
    <p:extLst>
      <p:ext uri="{BB962C8B-B14F-4D97-AF65-F5344CB8AC3E}">
        <p14:creationId xmlns:p14="http://schemas.microsoft.com/office/powerpoint/2010/main" val="2364612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lstStyle/>
          <a:p>
            <a:r>
              <a:rPr lang="en-GB" dirty="0">
                <a:latin typeface="Comic Sans MS" panose="030F0702030302020204" pitchFamily="66" charset="0"/>
              </a:rPr>
              <a:t>Phase 2 – FS2 </a:t>
            </a:r>
          </a:p>
        </p:txBody>
      </p:sp>
      <p:sp>
        <p:nvSpPr>
          <p:cNvPr id="3" name="Rectangle 2"/>
          <p:cNvSpPr/>
          <p:nvPr/>
        </p:nvSpPr>
        <p:spPr>
          <a:xfrm>
            <a:off x="609600" y="1285280"/>
            <a:ext cx="9790176" cy="3108543"/>
          </a:xfrm>
          <a:prstGeom prst="rect">
            <a:avLst/>
          </a:prstGeom>
        </p:spPr>
        <p:txBody>
          <a:bodyPr wrap="square">
            <a:spAutoFit/>
          </a:bodyPr>
          <a:lstStyle/>
          <a:p>
            <a:pPr marL="285750" indent="-285750">
              <a:buFont typeface="Arial" panose="020B0604020202020204" pitchFamily="34" charset="0"/>
              <a:buChar char="•"/>
            </a:pPr>
            <a:r>
              <a:rPr lang="en-GB" sz="2800" dirty="0">
                <a:latin typeface="Comic Sans MS" panose="030F0702030302020204" pitchFamily="66" charset="0"/>
              </a:rPr>
              <a:t>Sounds of the phase 2 letters</a:t>
            </a:r>
          </a:p>
          <a:p>
            <a:pPr marL="285750" indent="-285750">
              <a:buFont typeface="Arial" panose="020B0604020202020204" pitchFamily="34" charset="0"/>
              <a:buChar char="•"/>
            </a:pPr>
            <a:r>
              <a:rPr lang="en-GB" sz="2800" dirty="0">
                <a:latin typeface="Comic Sans MS" panose="030F0702030302020204" pitchFamily="66" charset="0"/>
              </a:rPr>
              <a:t>Initial sounds</a:t>
            </a:r>
          </a:p>
          <a:p>
            <a:pPr marL="285750" indent="-285750">
              <a:buFont typeface="Arial" panose="020B0604020202020204" pitchFamily="34" charset="0"/>
              <a:buChar char="•"/>
            </a:pPr>
            <a:r>
              <a:rPr lang="en-GB" sz="2800" dirty="0">
                <a:latin typeface="Comic Sans MS" panose="030F0702030302020204" pitchFamily="66" charset="0"/>
              </a:rPr>
              <a:t>Oral blending and segmenting</a:t>
            </a:r>
          </a:p>
          <a:p>
            <a:pPr marL="285750" indent="-285750">
              <a:buFont typeface="Arial" panose="020B0604020202020204" pitchFamily="34" charset="0"/>
              <a:buChar char="•"/>
            </a:pPr>
            <a:r>
              <a:rPr lang="en-GB" sz="2800" dirty="0">
                <a:latin typeface="Comic Sans MS" panose="030F0702030302020204" pitchFamily="66" charset="0"/>
              </a:rPr>
              <a:t>Blending </a:t>
            </a:r>
            <a:r>
              <a:rPr lang="en-GB" sz="2800" i="1" dirty="0">
                <a:latin typeface="Comic Sans MS" panose="030F0702030302020204" pitchFamily="66" charset="0"/>
              </a:rPr>
              <a:t>to read</a:t>
            </a:r>
          </a:p>
          <a:p>
            <a:pPr marL="285750" indent="-285750">
              <a:buFont typeface="Arial" panose="020B0604020202020204" pitchFamily="34" charset="0"/>
              <a:buChar char="•"/>
            </a:pPr>
            <a:r>
              <a:rPr lang="en-GB" sz="2800" dirty="0">
                <a:latin typeface="Comic Sans MS" panose="030F0702030302020204" pitchFamily="66" charset="0"/>
              </a:rPr>
              <a:t>Segmenting </a:t>
            </a:r>
            <a:r>
              <a:rPr lang="en-GB" sz="2800" i="1" dirty="0">
                <a:latin typeface="Comic Sans MS" panose="030F0702030302020204" pitchFamily="66" charset="0"/>
              </a:rPr>
              <a:t>to spell – phonics fingers</a:t>
            </a:r>
          </a:p>
          <a:p>
            <a:pPr marL="342900" indent="-342900">
              <a:buFont typeface="Arial" panose="020B0604020202020204" pitchFamily="34" charset="0"/>
              <a:buChar char="•"/>
            </a:pPr>
            <a:r>
              <a:rPr lang="en-GB" sz="2800" dirty="0">
                <a:latin typeface="Comic Sans MS" panose="030F0702030302020204" pitchFamily="66" charset="0"/>
              </a:rPr>
              <a:t>Begin to read tricky words by sight</a:t>
            </a:r>
          </a:p>
          <a:p>
            <a:pPr marL="342900" indent="-342900">
              <a:buFont typeface="Arial" panose="020B0604020202020204" pitchFamily="34" charset="0"/>
              <a:buChar char="•"/>
            </a:pPr>
            <a:r>
              <a:rPr lang="en-GB" sz="2800" dirty="0">
                <a:latin typeface="Comic Sans MS" panose="030F0702030302020204" pitchFamily="66" charset="0"/>
              </a:rPr>
              <a:t>Begin to read HF words by sight</a:t>
            </a:r>
          </a:p>
        </p:txBody>
      </p:sp>
      <p:sp>
        <p:nvSpPr>
          <p:cNvPr id="4" name="Rectangle 3"/>
          <p:cNvSpPr/>
          <p:nvPr/>
        </p:nvSpPr>
        <p:spPr>
          <a:xfrm>
            <a:off x="609600" y="4824854"/>
            <a:ext cx="11216640" cy="1384995"/>
          </a:xfrm>
          <a:prstGeom prst="rect">
            <a:avLst/>
          </a:prstGeom>
        </p:spPr>
        <p:txBody>
          <a:bodyPr wrap="square">
            <a:spAutoFit/>
          </a:bodyPr>
          <a:lstStyle/>
          <a:p>
            <a:r>
              <a:rPr lang="en-GB" sz="2800" dirty="0">
                <a:latin typeface="Comic Sans MS" panose="030F0702030302020204" pitchFamily="66" charset="0"/>
                <a:cs typeface="Calibri" panose="020F0502020204030204" pitchFamily="34" charset="0"/>
              </a:rPr>
              <a:t>All this is BEFORE they get a reading book!</a:t>
            </a:r>
          </a:p>
          <a:p>
            <a:r>
              <a:rPr lang="en-GB" sz="2800" dirty="0">
                <a:latin typeface="Comic Sans MS" panose="030F0702030302020204" pitchFamily="66" charset="0"/>
                <a:cs typeface="Calibri" panose="020F0502020204030204" pitchFamily="34" charset="0"/>
              </a:rPr>
              <a:t>So at this point they will be taking home a Phase 1 book (lilac books with no words)</a:t>
            </a:r>
          </a:p>
        </p:txBody>
      </p:sp>
      <p:pic>
        <p:nvPicPr>
          <p:cNvPr id="5" name="Picture 4"/>
          <p:cNvPicPr>
            <a:picLocks noChangeAspect="1"/>
          </p:cNvPicPr>
          <p:nvPr/>
        </p:nvPicPr>
        <p:blipFill>
          <a:blip r:embed="rId3"/>
          <a:stretch>
            <a:fillRect/>
          </a:stretch>
        </p:blipFill>
        <p:spPr>
          <a:xfrm>
            <a:off x="7222836" y="1285280"/>
            <a:ext cx="4603404" cy="2800404"/>
          </a:xfrm>
          <a:prstGeom prst="rect">
            <a:avLst/>
          </a:prstGeom>
        </p:spPr>
      </p:pic>
    </p:spTree>
    <p:extLst>
      <p:ext uri="{BB962C8B-B14F-4D97-AF65-F5344CB8AC3E}">
        <p14:creationId xmlns:p14="http://schemas.microsoft.com/office/powerpoint/2010/main" val="2434138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27749" y="666750"/>
            <a:ext cx="7286625" cy="5524500"/>
          </a:xfrm>
          <a:prstGeom prst="rect">
            <a:avLst/>
          </a:prstGeom>
        </p:spPr>
      </p:pic>
      <p:sp>
        <p:nvSpPr>
          <p:cNvPr id="2" name="Rectangle 1"/>
          <p:cNvSpPr/>
          <p:nvPr/>
        </p:nvSpPr>
        <p:spPr>
          <a:xfrm>
            <a:off x="4463935" y="2851265"/>
            <a:ext cx="1604356" cy="5652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rgbClr val="000000"/>
                </a:solidFill>
                <a:latin typeface="Twinkl" panose="02000000000000000000" pitchFamily="2" charset="0"/>
              </a:rPr>
              <a:t>rock</a:t>
            </a:r>
            <a:endParaRPr lang="en-GB" sz="3600" dirty="0">
              <a:solidFill>
                <a:srgbClr val="000000"/>
              </a:solidFill>
              <a:latin typeface="Twinkl" panose="02000000000000000000" pitchFamily="2" charset="0"/>
            </a:endParaRPr>
          </a:p>
        </p:txBody>
      </p:sp>
    </p:spTree>
    <p:extLst>
      <p:ext uri="{BB962C8B-B14F-4D97-AF65-F5344CB8AC3E}">
        <p14:creationId xmlns:p14="http://schemas.microsoft.com/office/powerpoint/2010/main" val="3570467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r="12271"/>
          <a:stretch/>
        </p:blipFill>
        <p:spPr>
          <a:xfrm>
            <a:off x="579100" y="1162120"/>
            <a:ext cx="11098975" cy="4365844"/>
          </a:xfrm>
          <a:prstGeom prst="rect">
            <a:avLst/>
          </a:prstGeom>
        </p:spPr>
      </p:pic>
      <p:sp>
        <p:nvSpPr>
          <p:cNvPr id="3" name="Rectangle 2"/>
          <p:cNvSpPr/>
          <p:nvPr/>
        </p:nvSpPr>
        <p:spPr>
          <a:xfrm>
            <a:off x="2186496" y="2025255"/>
            <a:ext cx="1504356" cy="1023101"/>
          </a:xfrm>
          <a:prstGeom prst="rect">
            <a:avLst/>
          </a:prstGeom>
          <a:solidFill>
            <a:schemeClr val="bg1"/>
          </a:solidFill>
        </p:spPr>
        <p:txBody>
          <a:bodyPr wrap="square">
            <a:spAutoFit/>
          </a:bodyPr>
          <a:lstStyle/>
          <a:p>
            <a:pPr>
              <a:lnSpc>
                <a:spcPct val="107000"/>
              </a:lnSpc>
              <a:spcAft>
                <a:spcPts val="800"/>
              </a:spcAft>
            </a:pPr>
            <a:r>
              <a:rPr lang="en-GB" sz="1300" b="1" dirty="0">
                <a:solidFill>
                  <a:srgbClr val="000000"/>
                </a:solidFill>
                <a:latin typeface="Twinkl" pitchFamily="2" charset="0"/>
                <a:ea typeface="Calibri" panose="020F0502020204030204" pitchFamily="34" charset="0"/>
                <a:cs typeface="Times New Roman" panose="02020603050405020304" pitchFamily="18" charset="0"/>
              </a:rPr>
              <a:t>2a) s, a, t, p, </a:t>
            </a:r>
            <a:r>
              <a:rPr lang="en-GB" sz="1300" b="1" dirty="0" err="1">
                <a:solidFill>
                  <a:srgbClr val="000000"/>
                </a:solidFill>
                <a:latin typeface="Twinkl" pitchFamily="2" charset="0"/>
                <a:ea typeface="Calibri" panose="020F0502020204030204" pitchFamily="34" charset="0"/>
                <a:cs typeface="Times New Roman" panose="02020603050405020304" pitchFamily="18" charset="0"/>
              </a:rPr>
              <a:t>i</a:t>
            </a:r>
            <a:r>
              <a:rPr lang="en-GB" sz="1300" b="1" dirty="0">
                <a:solidFill>
                  <a:srgbClr val="000000"/>
                </a:solidFill>
                <a:latin typeface="Twinkl" pitchFamily="2" charset="0"/>
                <a:ea typeface="Calibri" panose="020F0502020204030204" pitchFamily="34" charset="0"/>
                <a:cs typeface="Times New Roman" panose="02020603050405020304" pitchFamily="18" charset="0"/>
              </a:rPr>
              <a:t>, n, m, d, o, g, l,</a:t>
            </a:r>
          </a:p>
          <a:p>
            <a:r>
              <a:rPr lang="en-GB" sz="1300" b="1" dirty="0">
                <a:solidFill>
                  <a:srgbClr val="000000"/>
                </a:solidFill>
                <a:latin typeface="Twinkl" pitchFamily="2" charset="0"/>
                <a:ea typeface="Calibri" panose="020F0502020204030204" pitchFamily="34" charset="0"/>
                <a:cs typeface="Times New Roman" panose="02020603050405020304" pitchFamily="18" charset="0"/>
              </a:rPr>
              <a:t>2b) c, k, ck, e, u, r, h, b, f, ff, ll, ss</a:t>
            </a:r>
            <a:endParaRPr lang="en-GB" sz="1300" b="1" dirty="0">
              <a:solidFill>
                <a:srgbClr val="000000"/>
              </a:solidFill>
              <a:latin typeface="Twinkl" pitchFamily="2" charset="0"/>
            </a:endParaRPr>
          </a:p>
        </p:txBody>
      </p:sp>
      <p:sp>
        <p:nvSpPr>
          <p:cNvPr id="4" name="Title 1"/>
          <p:cNvSpPr txBox="1">
            <a:spLocks/>
          </p:cNvSpPr>
          <p:nvPr/>
        </p:nvSpPr>
        <p:spPr>
          <a:xfrm>
            <a:off x="642188" y="109728"/>
            <a:ext cx="109728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latin typeface="Comic Sans MS" panose="030F0702030302020204" pitchFamily="66" charset="0"/>
              </a:rPr>
              <a:t>Phase 2 – FS2</a:t>
            </a:r>
          </a:p>
        </p:txBody>
      </p:sp>
    </p:spTree>
    <p:extLst>
      <p:ext uri="{BB962C8B-B14F-4D97-AF65-F5344CB8AC3E}">
        <p14:creationId xmlns:p14="http://schemas.microsoft.com/office/powerpoint/2010/main" val="2588386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505797" y="172027"/>
            <a:ext cx="7439025" cy="4648200"/>
          </a:xfrm>
          <a:prstGeom prst="rect">
            <a:avLst/>
          </a:prstGeom>
        </p:spPr>
      </p:pic>
      <p:sp>
        <p:nvSpPr>
          <p:cNvPr id="4" name="TextBox 3"/>
          <p:cNvSpPr txBox="1"/>
          <p:nvPr/>
        </p:nvSpPr>
        <p:spPr>
          <a:xfrm>
            <a:off x="748145" y="5246255"/>
            <a:ext cx="10353964" cy="1477328"/>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Comic Sans MS" panose="030F0702030302020204" pitchFamily="66" charset="0"/>
              </a:rPr>
              <a:t>Tricky word hunts</a:t>
            </a:r>
          </a:p>
          <a:p>
            <a:pPr marL="285750" indent="-285750">
              <a:buFont typeface="Arial" panose="020B0604020202020204" pitchFamily="34" charset="0"/>
              <a:buChar char="•"/>
            </a:pPr>
            <a:r>
              <a:rPr lang="en-US" dirty="0">
                <a:latin typeface="Comic Sans MS" panose="030F0702030302020204" pitchFamily="66" charset="0"/>
              </a:rPr>
              <a:t>Flash cards before dinner</a:t>
            </a:r>
          </a:p>
          <a:p>
            <a:pPr marL="285750" indent="-285750">
              <a:buFont typeface="Arial" panose="020B0604020202020204" pitchFamily="34" charset="0"/>
              <a:buChar char="•"/>
            </a:pPr>
            <a:r>
              <a:rPr lang="en-US" dirty="0">
                <a:latin typeface="Comic Sans MS" panose="030F0702030302020204" pitchFamily="66" charset="0"/>
              </a:rPr>
              <a:t>Snap</a:t>
            </a:r>
          </a:p>
          <a:p>
            <a:pPr marL="285750" indent="-285750">
              <a:buFont typeface="Arial" panose="020B0604020202020204" pitchFamily="34" charset="0"/>
              <a:buChar char="•"/>
            </a:pPr>
            <a:r>
              <a:rPr lang="en-US" dirty="0">
                <a:latin typeface="Comic Sans MS" panose="030F0702030302020204" pitchFamily="66" charset="0"/>
              </a:rPr>
              <a:t>Put them on the stairs</a:t>
            </a:r>
          </a:p>
          <a:p>
            <a:pPr marL="285750" indent="-285750">
              <a:buFont typeface="Arial" panose="020B0604020202020204" pitchFamily="34" charset="0"/>
              <a:buChar char="•"/>
            </a:pPr>
            <a:r>
              <a:rPr lang="en-US" dirty="0">
                <a:latin typeface="Comic Sans MS" panose="030F0702030302020204" pitchFamily="66" charset="0"/>
              </a:rPr>
              <a:t>Bingo </a:t>
            </a:r>
            <a:endParaRPr lang="en-GB" dirty="0">
              <a:latin typeface="Comic Sans MS" panose="030F0702030302020204" pitchFamily="66" charset="0"/>
            </a:endParaRPr>
          </a:p>
        </p:txBody>
      </p:sp>
    </p:spTree>
    <p:extLst>
      <p:ext uri="{BB962C8B-B14F-4D97-AF65-F5344CB8AC3E}">
        <p14:creationId xmlns:p14="http://schemas.microsoft.com/office/powerpoint/2010/main" val="4240885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lstStyle/>
          <a:p>
            <a:r>
              <a:rPr lang="en-US" dirty="0">
                <a:latin typeface="Comic Sans MS" panose="030F0702030302020204" pitchFamily="66" charset="0"/>
              </a:rPr>
              <a:t>High Frequency Words</a:t>
            </a:r>
            <a:endParaRPr lang="en-GB" dirty="0">
              <a:latin typeface="Comic Sans MS" panose="030F0702030302020204" pitchFamily="66" charset="0"/>
            </a:endParaRPr>
          </a:p>
        </p:txBody>
      </p:sp>
      <p:sp>
        <p:nvSpPr>
          <p:cNvPr id="3" name="TextBox 2"/>
          <p:cNvSpPr txBox="1"/>
          <p:nvPr/>
        </p:nvSpPr>
        <p:spPr>
          <a:xfrm>
            <a:off x="609600" y="1417638"/>
            <a:ext cx="10575636" cy="5509200"/>
          </a:xfrm>
          <a:prstGeom prst="rect">
            <a:avLst/>
          </a:prstGeom>
          <a:noFill/>
        </p:spPr>
        <p:txBody>
          <a:bodyPr wrap="square" rtlCol="0">
            <a:spAutoFit/>
          </a:bodyPr>
          <a:lstStyle/>
          <a:p>
            <a:pPr marL="285750" indent="-285750">
              <a:buFont typeface="Arial" panose="020B0604020202020204" pitchFamily="34" charset="0"/>
              <a:buChar char="•"/>
            </a:pPr>
            <a:r>
              <a:rPr lang="en-US" sz="3200" dirty="0">
                <a:latin typeface="Comic Sans MS" panose="030F0702030302020204" pitchFamily="66" charset="0"/>
              </a:rPr>
              <a:t>Words that are really common in the first books your child will read. </a:t>
            </a:r>
          </a:p>
          <a:p>
            <a:pPr marL="285750" indent="-285750">
              <a:buFont typeface="Arial" panose="020B0604020202020204" pitchFamily="34" charset="0"/>
              <a:buChar char="•"/>
            </a:pPr>
            <a:endParaRPr lang="en-US" sz="3200" dirty="0">
              <a:latin typeface="Comic Sans MS" panose="030F0702030302020204" pitchFamily="66" charset="0"/>
            </a:endParaRPr>
          </a:p>
          <a:p>
            <a:pPr marL="285750" indent="-285750">
              <a:buFont typeface="Arial" panose="020B0604020202020204" pitchFamily="34" charset="0"/>
              <a:buChar char="•"/>
            </a:pPr>
            <a:r>
              <a:rPr lang="en-US" sz="3200" dirty="0">
                <a:latin typeface="Comic Sans MS" panose="030F0702030302020204" pitchFamily="66" charset="0"/>
              </a:rPr>
              <a:t>Different from tricky words as they can be sounded out. </a:t>
            </a:r>
          </a:p>
          <a:p>
            <a:endParaRPr lang="en-US" sz="3200" dirty="0">
              <a:latin typeface="Comic Sans MS" panose="030F0702030302020204" pitchFamily="66" charset="0"/>
            </a:endParaRPr>
          </a:p>
          <a:p>
            <a:pPr marL="285750" indent="-285750">
              <a:buFont typeface="Arial" panose="020B0604020202020204" pitchFamily="34" charset="0"/>
              <a:buChar char="•"/>
            </a:pPr>
            <a:r>
              <a:rPr lang="en-US" sz="3200" dirty="0">
                <a:latin typeface="Comic Sans MS" panose="030F0702030302020204" pitchFamily="66" charset="0"/>
              </a:rPr>
              <a:t>For fluency purposes we learn to sight read them.</a:t>
            </a:r>
          </a:p>
          <a:p>
            <a:endParaRPr lang="en-US" sz="3200" dirty="0">
              <a:latin typeface="Comic Sans MS" panose="030F0702030302020204" pitchFamily="66" charset="0"/>
            </a:endParaRPr>
          </a:p>
          <a:p>
            <a:endParaRPr lang="en-US" sz="3200" dirty="0">
              <a:latin typeface="Comic Sans MS" panose="030F0702030302020204" pitchFamily="66" charset="0"/>
            </a:endParaRPr>
          </a:p>
          <a:p>
            <a:pPr marL="285750" indent="-285750">
              <a:buFont typeface="Arial" panose="020B0604020202020204" pitchFamily="34" charset="0"/>
              <a:buChar char="•"/>
            </a:pPr>
            <a:r>
              <a:rPr lang="en-US" sz="3200" dirty="0">
                <a:latin typeface="Comic Sans MS" panose="030F0702030302020204" pitchFamily="66" charset="0"/>
              </a:rPr>
              <a:t>A couple of examples:</a:t>
            </a:r>
          </a:p>
          <a:p>
            <a:r>
              <a:rPr lang="en-US" sz="3200" dirty="0">
                <a:latin typeface="Comic Sans MS" panose="030F0702030302020204" pitchFamily="66" charset="0"/>
              </a:rPr>
              <a:t>it	is	in	on</a:t>
            </a:r>
            <a:endParaRPr lang="en-GB" sz="3200" dirty="0">
              <a:latin typeface="Comic Sans MS" panose="030F0702030302020204" pitchFamily="66" charset="0"/>
            </a:endParaRPr>
          </a:p>
        </p:txBody>
      </p:sp>
    </p:spTree>
    <p:extLst>
      <p:ext uri="{BB962C8B-B14F-4D97-AF65-F5344CB8AC3E}">
        <p14:creationId xmlns:p14="http://schemas.microsoft.com/office/powerpoint/2010/main" val="137510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62025"/>
            <a:ext cx="10972800" cy="4908107"/>
          </a:xfrm>
        </p:spPr>
        <p:txBody>
          <a:bodyPr/>
          <a:lstStyle/>
          <a:p>
            <a:r>
              <a:rPr lang="en-GB" dirty="0">
                <a:latin typeface="Comic Sans MS" panose="030F0702030302020204" pitchFamily="66" charset="0"/>
              </a:rPr>
              <a:t>For the majority of children phase 3 begins after Christmas.</a:t>
            </a:r>
          </a:p>
          <a:p>
            <a:r>
              <a:rPr lang="en-GB" dirty="0">
                <a:latin typeface="Comic Sans MS" panose="030F0702030302020204" pitchFamily="66" charset="0"/>
              </a:rPr>
              <a:t>j, v, w, x, y, z, DIGRAPHS, TRIGRAPHS </a:t>
            </a:r>
          </a:p>
          <a:p>
            <a:r>
              <a:rPr lang="en-GB" dirty="0">
                <a:latin typeface="Comic Sans MS" panose="030F0702030302020204" pitchFamily="66" charset="0"/>
              </a:rPr>
              <a:t>New Tricky words</a:t>
            </a:r>
          </a:p>
          <a:p>
            <a:r>
              <a:rPr lang="en-GB" dirty="0">
                <a:latin typeface="Comic Sans MS" panose="030F0702030302020204" pitchFamily="66" charset="0"/>
              </a:rPr>
              <a:t>New High Frequency words</a:t>
            </a:r>
          </a:p>
          <a:p>
            <a:pPr marL="285750" indent="-285750"/>
            <a:r>
              <a:rPr lang="en-GB" dirty="0">
                <a:latin typeface="Comic Sans MS" panose="030F0702030302020204" pitchFamily="66" charset="0"/>
              </a:rPr>
              <a:t>Blending </a:t>
            </a:r>
            <a:r>
              <a:rPr lang="en-GB" i="1" dirty="0">
                <a:latin typeface="Comic Sans MS" panose="030F0702030302020204" pitchFamily="66" charset="0"/>
              </a:rPr>
              <a:t>to read</a:t>
            </a:r>
          </a:p>
          <a:p>
            <a:pPr marL="285750" indent="-285750"/>
            <a:r>
              <a:rPr lang="en-GB" dirty="0">
                <a:latin typeface="Comic Sans MS" panose="030F0702030302020204" pitchFamily="66" charset="0"/>
              </a:rPr>
              <a:t>Segmenting </a:t>
            </a:r>
            <a:r>
              <a:rPr lang="en-GB" i="1" dirty="0">
                <a:latin typeface="Comic Sans MS" panose="030F0702030302020204" pitchFamily="66" charset="0"/>
              </a:rPr>
              <a:t>to spell</a:t>
            </a:r>
          </a:p>
          <a:p>
            <a:pPr marL="0" indent="0">
              <a:buNone/>
            </a:pPr>
            <a:endParaRPr lang="en-GB" dirty="0">
              <a:latin typeface="Twinkl" pitchFamily="2" charset="0"/>
            </a:endParaRPr>
          </a:p>
          <a:p>
            <a:endParaRPr lang="en-GB" dirty="0"/>
          </a:p>
        </p:txBody>
      </p:sp>
      <p:sp>
        <p:nvSpPr>
          <p:cNvPr id="4" name="Title 1"/>
          <p:cNvSpPr>
            <a:spLocks noGrp="1"/>
          </p:cNvSpPr>
          <p:nvPr>
            <p:ph type="title"/>
          </p:nvPr>
        </p:nvSpPr>
        <p:spPr>
          <a:xfrm>
            <a:off x="609600" y="91758"/>
            <a:ext cx="10972800" cy="1143000"/>
          </a:xfrm>
        </p:spPr>
        <p:txBody>
          <a:bodyPr/>
          <a:lstStyle/>
          <a:p>
            <a:r>
              <a:rPr lang="en-GB" dirty="0">
                <a:latin typeface="Comic Sans MS" panose="030F0702030302020204" pitchFamily="66" charset="0"/>
              </a:rPr>
              <a:t>Phase 3 – FS2</a:t>
            </a:r>
          </a:p>
        </p:txBody>
      </p:sp>
      <p:pic>
        <p:nvPicPr>
          <p:cNvPr id="5" name="Picture 4"/>
          <p:cNvPicPr>
            <a:picLocks noChangeAspect="1"/>
          </p:cNvPicPr>
          <p:nvPr/>
        </p:nvPicPr>
        <p:blipFill>
          <a:blip r:embed="rId3"/>
          <a:stretch>
            <a:fillRect/>
          </a:stretch>
        </p:blipFill>
        <p:spPr>
          <a:xfrm>
            <a:off x="6970237" y="2714625"/>
            <a:ext cx="4612163" cy="3387640"/>
          </a:xfrm>
          <a:prstGeom prst="rect">
            <a:avLst/>
          </a:prstGeom>
        </p:spPr>
      </p:pic>
      <p:sp>
        <p:nvSpPr>
          <p:cNvPr id="6" name="Rectangle 5"/>
          <p:cNvSpPr/>
          <p:nvPr/>
        </p:nvSpPr>
        <p:spPr>
          <a:xfrm>
            <a:off x="379857" y="4949404"/>
            <a:ext cx="5703951" cy="1815882"/>
          </a:xfrm>
          <a:prstGeom prst="rect">
            <a:avLst/>
          </a:prstGeom>
        </p:spPr>
        <p:txBody>
          <a:bodyPr wrap="square">
            <a:spAutoFit/>
          </a:bodyPr>
          <a:lstStyle/>
          <a:p>
            <a:r>
              <a:rPr lang="en-GB" sz="2800" dirty="0">
                <a:latin typeface="Comic Sans MS" panose="030F0702030302020204" pitchFamily="66" charset="0"/>
                <a:cs typeface="Calibri" panose="020F0502020204030204" pitchFamily="34" charset="0"/>
              </a:rPr>
              <a:t>At this point they will be taking home a Phase 2 book and moving on to 3a, b, c, d as they learn the sounds </a:t>
            </a:r>
          </a:p>
        </p:txBody>
      </p:sp>
    </p:spTree>
    <p:extLst>
      <p:ext uri="{BB962C8B-B14F-4D97-AF65-F5344CB8AC3E}">
        <p14:creationId xmlns:p14="http://schemas.microsoft.com/office/powerpoint/2010/main" val="2750510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lstStyle/>
          <a:p>
            <a:r>
              <a:rPr lang="en-GB" dirty="0">
                <a:latin typeface="Comic Sans MS" panose="030F0702030302020204" pitchFamily="66" charset="0"/>
              </a:rPr>
              <a:t>Phase 3 – FS2</a:t>
            </a:r>
          </a:p>
        </p:txBody>
      </p:sp>
      <p:pic>
        <p:nvPicPr>
          <p:cNvPr id="6" name="Picture 5"/>
          <p:cNvPicPr>
            <a:picLocks noChangeAspect="1"/>
          </p:cNvPicPr>
          <p:nvPr/>
        </p:nvPicPr>
        <p:blipFill rotWithShape="1">
          <a:blip r:embed="rId3"/>
          <a:srcRect r="13192"/>
          <a:stretch/>
        </p:blipFill>
        <p:spPr>
          <a:xfrm>
            <a:off x="525293" y="1143000"/>
            <a:ext cx="10665152" cy="4883727"/>
          </a:xfrm>
          <a:prstGeom prst="rect">
            <a:avLst/>
          </a:prstGeom>
        </p:spPr>
      </p:pic>
    </p:spTree>
    <p:extLst>
      <p:ext uri="{BB962C8B-B14F-4D97-AF65-F5344CB8AC3E}">
        <p14:creationId xmlns:p14="http://schemas.microsoft.com/office/powerpoint/2010/main" val="4237726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758"/>
            <a:ext cx="10972800" cy="1143000"/>
          </a:xfrm>
        </p:spPr>
        <p:txBody>
          <a:bodyPr/>
          <a:lstStyle/>
          <a:p>
            <a:r>
              <a:rPr lang="en-GB" dirty="0">
                <a:latin typeface="Comic Sans MS" panose="030F0702030302020204" pitchFamily="66" charset="0"/>
              </a:rPr>
              <a:t>Phase 3 – FS2</a:t>
            </a:r>
          </a:p>
        </p:txBody>
      </p:sp>
      <p:sp>
        <p:nvSpPr>
          <p:cNvPr id="3" name="Content Placeholder 2"/>
          <p:cNvSpPr>
            <a:spLocks noGrp="1"/>
          </p:cNvSpPr>
          <p:nvPr>
            <p:ph idx="1"/>
          </p:nvPr>
        </p:nvSpPr>
        <p:spPr>
          <a:xfrm>
            <a:off x="609600" y="1380745"/>
            <a:ext cx="10972800" cy="4525963"/>
          </a:xfrm>
        </p:spPr>
        <p:txBody>
          <a:bodyPr>
            <a:normAutofit/>
          </a:bodyPr>
          <a:lstStyle/>
          <a:p>
            <a:endParaRPr lang="en-GB" dirty="0"/>
          </a:p>
          <a:p>
            <a:pPr marL="0" indent="0" algn="ctr">
              <a:buNone/>
            </a:pPr>
            <a:r>
              <a:rPr lang="en-GB" sz="4400" dirty="0">
                <a:latin typeface="Comic Sans MS" panose="030F0702030302020204" pitchFamily="66" charset="0"/>
              </a:rPr>
              <a:t>chip       sheep       night       jail     hear </a:t>
            </a:r>
          </a:p>
          <a:p>
            <a:pPr marL="0" indent="0" algn="ctr">
              <a:buNone/>
            </a:pPr>
            <a:endParaRPr lang="en-GB" sz="4400" dirty="0"/>
          </a:p>
          <a:p>
            <a:pPr marL="0" indent="0">
              <a:buNone/>
            </a:pPr>
            <a:r>
              <a:rPr lang="en-GB" sz="4400" dirty="0"/>
              <a:t>                       </a:t>
            </a:r>
          </a:p>
          <a:p>
            <a:pPr marL="0" indent="0" algn="ctr">
              <a:buNone/>
            </a:pPr>
            <a:r>
              <a:rPr lang="en-GB" sz="4400" dirty="0"/>
              <a:t>          </a:t>
            </a:r>
          </a:p>
        </p:txBody>
      </p:sp>
      <p:pic>
        <p:nvPicPr>
          <p:cNvPr id="6" name="Picture 5"/>
          <p:cNvPicPr>
            <a:picLocks noChangeAspect="1"/>
          </p:cNvPicPr>
          <p:nvPr/>
        </p:nvPicPr>
        <p:blipFill>
          <a:blip r:embed="rId3"/>
          <a:stretch>
            <a:fillRect/>
          </a:stretch>
        </p:blipFill>
        <p:spPr>
          <a:xfrm>
            <a:off x="263375" y="3948301"/>
            <a:ext cx="1890332" cy="2443965"/>
          </a:xfrm>
          <a:prstGeom prst="rect">
            <a:avLst/>
          </a:prstGeom>
        </p:spPr>
      </p:pic>
      <p:pic>
        <p:nvPicPr>
          <p:cNvPr id="7" name="Picture 6"/>
          <p:cNvPicPr>
            <a:picLocks noChangeAspect="1"/>
          </p:cNvPicPr>
          <p:nvPr/>
        </p:nvPicPr>
        <p:blipFill>
          <a:blip r:embed="rId4"/>
          <a:stretch>
            <a:fillRect/>
          </a:stretch>
        </p:blipFill>
        <p:spPr>
          <a:xfrm>
            <a:off x="2307938" y="3948301"/>
            <a:ext cx="2374856" cy="2443965"/>
          </a:xfrm>
          <a:prstGeom prst="rect">
            <a:avLst/>
          </a:prstGeom>
        </p:spPr>
      </p:pic>
      <p:pic>
        <p:nvPicPr>
          <p:cNvPr id="8" name="Picture 7"/>
          <p:cNvPicPr>
            <a:picLocks noChangeAspect="1"/>
          </p:cNvPicPr>
          <p:nvPr/>
        </p:nvPicPr>
        <p:blipFill>
          <a:blip r:embed="rId5"/>
          <a:stretch>
            <a:fillRect/>
          </a:stretch>
        </p:blipFill>
        <p:spPr>
          <a:xfrm>
            <a:off x="4837025" y="3946394"/>
            <a:ext cx="2497679" cy="2443965"/>
          </a:xfrm>
          <a:prstGeom prst="rect">
            <a:avLst/>
          </a:prstGeom>
        </p:spPr>
      </p:pic>
      <p:pic>
        <p:nvPicPr>
          <p:cNvPr id="9" name="Picture 8"/>
          <p:cNvPicPr>
            <a:picLocks noChangeAspect="1"/>
          </p:cNvPicPr>
          <p:nvPr/>
        </p:nvPicPr>
        <p:blipFill>
          <a:blip r:embed="rId6"/>
          <a:stretch>
            <a:fillRect/>
          </a:stretch>
        </p:blipFill>
        <p:spPr>
          <a:xfrm>
            <a:off x="7488935" y="3946394"/>
            <a:ext cx="2067967" cy="2446361"/>
          </a:xfrm>
          <a:prstGeom prst="rect">
            <a:avLst/>
          </a:prstGeom>
        </p:spPr>
      </p:pic>
    </p:spTree>
    <p:extLst>
      <p:ext uri="{BB962C8B-B14F-4D97-AF65-F5344CB8AC3E}">
        <p14:creationId xmlns:p14="http://schemas.microsoft.com/office/powerpoint/2010/main" val="4007222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993"/>
            <a:ext cx="10972800" cy="1143000"/>
          </a:xfrm>
        </p:spPr>
        <p:txBody>
          <a:bodyPr/>
          <a:lstStyle/>
          <a:p>
            <a:r>
              <a:rPr lang="en-GB" dirty="0">
                <a:latin typeface="Comic Sans MS" panose="030F0702030302020204" pitchFamily="66" charset="0"/>
              </a:rPr>
              <a:t>Phase 4 – FS2</a:t>
            </a:r>
          </a:p>
        </p:txBody>
      </p:sp>
      <p:sp>
        <p:nvSpPr>
          <p:cNvPr id="4" name="Rectangle 3"/>
          <p:cNvSpPr/>
          <p:nvPr/>
        </p:nvSpPr>
        <p:spPr>
          <a:xfrm>
            <a:off x="609600" y="1271334"/>
            <a:ext cx="6096000" cy="2554545"/>
          </a:xfrm>
          <a:prstGeom prst="rect">
            <a:avLst/>
          </a:prstGeom>
        </p:spPr>
        <p:txBody>
          <a:bodyPr>
            <a:spAutoFit/>
          </a:bodyPr>
          <a:lstStyle/>
          <a:p>
            <a:pPr marL="457200" indent="-457200">
              <a:buFont typeface="Arial" panose="020B0604020202020204" pitchFamily="34" charset="0"/>
              <a:buChar char="•"/>
            </a:pPr>
            <a:r>
              <a:rPr lang="en-GB" sz="3200" dirty="0">
                <a:latin typeface="Comic Sans MS" panose="030F0702030302020204" pitchFamily="66" charset="0"/>
              </a:rPr>
              <a:t>Clusters/ blends </a:t>
            </a:r>
          </a:p>
          <a:p>
            <a:pPr marL="457200" indent="-457200">
              <a:buFont typeface="Arial" panose="020B0604020202020204" pitchFamily="34" charset="0"/>
              <a:buChar char="•"/>
            </a:pPr>
            <a:r>
              <a:rPr lang="en-GB" sz="3200" dirty="0">
                <a:latin typeface="Comic Sans MS" panose="030F0702030302020204" pitchFamily="66" charset="0"/>
              </a:rPr>
              <a:t>New Tricky words</a:t>
            </a:r>
          </a:p>
          <a:p>
            <a:pPr marL="457200" indent="-457200">
              <a:buFont typeface="Arial" panose="020B0604020202020204" pitchFamily="34" charset="0"/>
              <a:buChar char="•"/>
            </a:pPr>
            <a:r>
              <a:rPr lang="en-GB" sz="3200" dirty="0">
                <a:latin typeface="Comic Sans MS" panose="030F0702030302020204" pitchFamily="66" charset="0"/>
              </a:rPr>
              <a:t>New High Frequency words</a:t>
            </a:r>
          </a:p>
          <a:p>
            <a:pPr marL="457200" indent="-457200">
              <a:buFont typeface="Arial" panose="020B0604020202020204" pitchFamily="34" charset="0"/>
              <a:buChar char="•"/>
            </a:pPr>
            <a:r>
              <a:rPr lang="en-GB" sz="3200" dirty="0">
                <a:latin typeface="Comic Sans MS" panose="030F0702030302020204" pitchFamily="66" charset="0"/>
              </a:rPr>
              <a:t>Blending </a:t>
            </a:r>
            <a:r>
              <a:rPr lang="en-GB" sz="3200" i="1" dirty="0">
                <a:latin typeface="Comic Sans MS" panose="030F0702030302020204" pitchFamily="66" charset="0"/>
              </a:rPr>
              <a:t>to read</a:t>
            </a:r>
          </a:p>
          <a:p>
            <a:pPr marL="457200" indent="-457200">
              <a:buFont typeface="Arial" panose="020B0604020202020204" pitchFamily="34" charset="0"/>
              <a:buChar char="•"/>
            </a:pPr>
            <a:r>
              <a:rPr lang="en-GB" sz="3200" dirty="0">
                <a:latin typeface="Comic Sans MS" panose="030F0702030302020204" pitchFamily="66" charset="0"/>
              </a:rPr>
              <a:t>Segmenting </a:t>
            </a:r>
            <a:r>
              <a:rPr lang="en-GB" sz="3200" i="1" dirty="0">
                <a:latin typeface="Comic Sans MS" panose="030F0702030302020204" pitchFamily="66" charset="0"/>
              </a:rPr>
              <a:t>to spell</a:t>
            </a:r>
          </a:p>
        </p:txBody>
      </p:sp>
      <p:pic>
        <p:nvPicPr>
          <p:cNvPr id="5" name="Picture 4"/>
          <p:cNvPicPr>
            <a:picLocks noChangeAspect="1"/>
          </p:cNvPicPr>
          <p:nvPr/>
        </p:nvPicPr>
        <p:blipFill>
          <a:blip r:embed="rId3"/>
          <a:stretch>
            <a:fillRect/>
          </a:stretch>
        </p:blipFill>
        <p:spPr>
          <a:xfrm>
            <a:off x="6230112" y="1125030"/>
            <a:ext cx="5605463" cy="3321756"/>
          </a:xfrm>
          <a:prstGeom prst="rect">
            <a:avLst/>
          </a:prstGeom>
        </p:spPr>
      </p:pic>
      <p:sp>
        <p:nvSpPr>
          <p:cNvPr id="6" name="Rectangle 5"/>
          <p:cNvSpPr/>
          <p:nvPr/>
        </p:nvSpPr>
        <p:spPr>
          <a:xfrm>
            <a:off x="392049" y="4446786"/>
            <a:ext cx="5703951" cy="1815882"/>
          </a:xfrm>
          <a:prstGeom prst="rect">
            <a:avLst/>
          </a:prstGeom>
        </p:spPr>
        <p:txBody>
          <a:bodyPr wrap="square">
            <a:spAutoFit/>
          </a:bodyPr>
          <a:lstStyle/>
          <a:p>
            <a:r>
              <a:rPr lang="en-GB" sz="2800" dirty="0">
                <a:latin typeface="Comic Sans MS" panose="030F0702030302020204" pitchFamily="66" charset="0"/>
                <a:cs typeface="Calibri" panose="020F0502020204030204" pitchFamily="34" charset="0"/>
              </a:rPr>
              <a:t>At this point they will be taking home a Phase 3d book and moving on to 4a and b as they learn the clusters </a:t>
            </a:r>
          </a:p>
        </p:txBody>
      </p:sp>
      <p:pic>
        <p:nvPicPr>
          <p:cNvPr id="7" name="Picture 6"/>
          <p:cNvPicPr>
            <a:picLocks noChangeAspect="1"/>
          </p:cNvPicPr>
          <p:nvPr/>
        </p:nvPicPr>
        <p:blipFill>
          <a:blip r:embed="rId4"/>
          <a:stretch>
            <a:fillRect/>
          </a:stretch>
        </p:blipFill>
        <p:spPr>
          <a:xfrm>
            <a:off x="6230111" y="4573181"/>
            <a:ext cx="5605463" cy="1989284"/>
          </a:xfrm>
          <a:prstGeom prst="rect">
            <a:avLst/>
          </a:prstGeom>
        </p:spPr>
      </p:pic>
    </p:spTree>
    <p:extLst>
      <p:ext uri="{BB962C8B-B14F-4D97-AF65-F5344CB8AC3E}">
        <p14:creationId xmlns:p14="http://schemas.microsoft.com/office/powerpoint/2010/main" val="220320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03950"/>
            <a:ext cx="10972800" cy="1143000"/>
          </a:xfrm>
        </p:spPr>
        <p:txBody>
          <a:bodyPr/>
          <a:lstStyle/>
          <a:p>
            <a:r>
              <a:rPr lang="en-GB" dirty="0">
                <a:latin typeface="Comic Sans MS" panose="030F0702030302020204" pitchFamily="66" charset="0"/>
              </a:rPr>
              <a:t>Phase 4 – FS2</a:t>
            </a:r>
          </a:p>
        </p:txBody>
      </p:sp>
      <p:pic>
        <p:nvPicPr>
          <p:cNvPr id="4" name="Picture 3"/>
          <p:cNvPicPr>
            <a:picLocks noChangeAspect="1"/>
          </p:cNvPicPr>
          <p:nvPr/>
        </p:nvPicPr>
        <p:blipFill>
          <a:blip r:embed="rId3"/>
          <a:stretch>
            <a:fillRect/>
          </a:stretch>
        </p:blipFill>
        <p:spPr>
          <a:xfrm>
            <a:off x="388329" y="1076262"/>
            <a:ext cx="11415342" cy="3492456"/>
          </a:xfrm>
          <a:prstGeom prst="rect">
            <a:avLst/>
          </a:prstGeom>
        </p:spPr>
      </p:pic>
      <p:sp>
        <p:nvSpPr>
          <p:cNvPr id="5" name="Rectangle 4"/>
          <p:cNvSpPr/>
          <p:nvPr/>
        </p:nvSpPr>
        <p:spPr>
          <a:xfrm>
            <a:off x="365760" y="4796328"/>
            <a:ext cx="11216640" cy="1815882"/>
          </a:xfrm>
          <a:prstGeom prst="rect">
            <a:avLst/>
          </a:prstGeom>
        </p:spPr>
        <p:txBody>
          <a:bodyPr wrap="square">
            <a:spAutoFit/>
          </a:bodyPr>
          <a:lstStyle/>
          <a:p>
            <a:endParaRPr lang="en-GB" sz="2800" dirty="0">
              <a:latin typeface="Comic Sans MS" panose="030F0702030302020204" pitchFamily="66" charset="0"/>
              <a:cs typeface="Calibri" panose="020F0502020204030204" pitchFamily="34" charset="0"/>
            </a:endParaRPr>
          </a:p>
          <a:p>
            <a:pPr algn="ctr"/>
            <a:r>
              <a:rPr lang="en-GB" sz="2800" b="1" dirty="0">
                <a:latin typeface="Comic Sans MS" panose="030F0702030302020204" pitchFamily="66" charset="0"/>
                <a:cs typeface="Calibri" panose="020F0502020204030204" pitchFamily="34" charset="0"/>
              </a:rPr>
              <a:t>lamp       drop       glad       whisk       drink       smart</a:t>
            </a:r>
          </a:p>
          <a:p>
            <a:pPr algn="ctr"/>
            <a:r>
              <a:rPr lang="en-GB" sz="2800" b="1" dirty="0">
                <a:latin typeface="Comic Sans MS" panose="030F0702030302020204" pitchFamily="66" charset="0"/>
                <a:cs typeface="Calibri" panose="020F0502020204030204" pitchFamily="34" charset="0"/>
              </a:rPr>
              <a:t>      </a:t>
            </a:r>
          </a:p>
          <a:p>
            <a:pPr algn="ctr"/>
            <a:r>
              <a:rPr lang="en-GB" sz="2800" b="1" dirty="0">
                <a:latin typeface="Comic Sans MS" panose="030F0702030302020204" pitchFamily="66" charset="0"/>
                <a:cs typeface="Calibri" panose="020F0502020204030204" pitchFamily="34" charset="0"/>
              </a:rPr>
              <a:t>bench       green</a:t>
            </a:r>
          </a:p>
        </p:txBody>
      </p:sp>
    </p:spTree>
    <p:extLst>
      <p:ext uri="{BB962C8B-B14F-4D97-AF65-F5344CB8AC3E}">
        <p14:creationId xmlns:p14="http://schemas.microsoft.com/office/powerpoint/2010/main" val="536165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Phonics Home Learning</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836612" y="1222952"/>
            <a:ext cx="4219575" cy="5391150"/>
          </a:xfrm>
          <a:prstGeom prst="rect">
            <a:avLst/>
          </a:prstGeom>
        </p:spPr>
      </p:pic>
      <p:pic>
        <p:nvPicPr>
          <p:cNvPr id="5" name="Picture 4"/>
          <p:cNvPicPr>
            <a:picLocks noChangeAspect="1"/>
          </p:cNvPicPr>
          <p:nvPr/>
        </p:nvPicPr>
        <p:blipFill>
          <a:blip r:embed="rId4"/>
          <a:stretch>
            <a:fillRect/>
          </a:stretch>
        </p:blipFill>
        <p:spPr>
          <a:xfrm>
            <a:off x="5283199" y="1222952"/>
            <a:ext cx="4261046" cy="5391150"/>
          </a:xfrm>
          <a:prstGeom prst="rect">
            <a:avLst/>
          </a:prstGeom>
        </p:spPr>
      </p:pic>
    </p:spTree>
    <p:extLst>
      <p:ext uri="{BB962C8B-B14F-4D97-AF65-F5344CB8AC3E}">
        <p14:creationId xmlns:p14="http://schemas.microsoft.com/office/powerpoint/2010/main" val="2821292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FD831-7648-4052-A0FB-47AAE512D7BF}"/>
              </a:ext>
            </a:extLst>
          </p:cNvPr>
          <p:cNvSpPr>
            <a:spLocks noGrp="1"/>
          </p:cNvSpPr>
          <p:nvPr>
            <p:ph type="title"/>
          </p:nvPr>
        </p:nvSpPr>
        <p:spPr/>
        <p:txBody>
          <a:bodyPr/>
          <a:lstStyle/>
          <a:p>
            <a:r>
              <a:rPr lang="en-US" dirty="0">
                <a:latin typeface="Comic Sans MS" panose="030F0702030302020204" pitchFamily="66" charset="0"/>
              </a:rPr>
              <a:t>What Should My Child Know Now?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CA4F4A89-A105-47EE-B5AD-D3C00B1D215A}"/>
              </a:ext>
            </a:extLst>
          </p:cNvPr>
          <p:cNvSpPr>
            <a:spLocks noGrp="1"/>
          </p:cNvSpPr>
          <p:nvPr>
            <p:ph idx="1"/>
          </p:nvPr>
        </p:nvSpPr>
        <p:spPr/>
        <p:txBody>
          <a:bodyPr>
            <a:normAutofit fontScale="92500" lnSpcReduction="10000"/>
          </a:bodyPr>
          <a:lstStyle/>
          <a:p>
            <a:r>
              <a:rPr lang="en-US" dirty="0">
                <a:latin typeface="Comic Sans MS" panose="030F0702030302020204" pitchFamily="66" charset="0"/>
              </a:rPr>
              <a:t>The letter sounds we have covered so far</a:t>
            </a:r>
          </a:p>
          <a:p>
            <a:pPr marL="0" indent="0">
              <a:buNone/>
            </a:pPr>
            <a:r>
              <a:rPr lang="en-US" dirty="0">
                <a:latin typeface="Comic Sans MS" panose="030F0702030302020204" pitchFamily="66" charset="0"/>
              </a:rPr>
              <a:t>    s, a, t, p, </a:t>
            </a:r>
            <a:r>
              <a:rPr lang="en-US" dirty="0" err="1">
                <a:latin typeface="Comic Sans MS" panose="030F0702030302020204" pitchFamily="66" charset="0"/>
              </a:rPr>
              <a:t>i</a:t>
            </a:r>
            <a:r>
              <a:rPr lang="en-US" dirty="0">
                <a:latin typeface="Comic Sans MS" panose="030F0702030302020204" pitchFamily="66" charset="0"/>
              </a:rPr>
              <a:t>, n, m, d, g, o, l, c, k, ck, e</a:t>
            </a:r>
          </a:p>
          <a:p>
            <a:r>
              <a:rPr lang="en-US" dirty="0">
                <a:latin typeface="Comic Sans MS" panose="030F0702030302020204" pitchFamily="66" charset="0"/>
              </a:rPr>
              <a:t>The tricky words we have covered so far</a:t>
            </a:r>
          </a:p>
          <a:p>
            <a:pPr marL="0" indent="0">
              <a:buNone/>
            </a:pPr>
            <a:r>
              <a:rPr lang="en-US" dirty="0">
                <a:latin typeface="Comic Sans MS" panose="030F0702030302020204" pitchFamily="66" charset="0"/>
              </a:rPr>
              <a:t>    I, the, no, go</a:t>
            </a:r>
          </a:p>
          <a:p>
            <a:r>
              <a:rPr lang="en-US" dirty="0">
                <a:latin typeface="Comic Sans MS" panose="030F0702030302020204" pitchFamily="66" charset="0"/>
              </a:rPr>
              <a:t>The high frequency words we gave covered so far</a:t>
            </a:r>
          </a:p>
          <a:p>
            <a:pPr marL="0" indent="0">
              <a:buNone/>
            </a:pPr>
            <a:r>
              <a:rPr lang="en-US" dirty="0">
                <a:latin typeface="Comic Sans MS" panose="030F0702030302020204" pitchFamily="66" charset="0"/>
              </a:rPr>
              <a:t>   a, as, it, is</a:t>
            </a:r>
          </a:p>
          <a:p>
            <a:r>
              <a:rPr lang="en-US" dirty="0">
                <a:latin typeface="Comic Sans MS" panose="030F0702030302020204" pitchFamily="66" charset="0"/>
              </a:rPr>
              <a:t>Should be able to orally blend and beginning to segment and read words using the letter sounds we have covered so far. </a:t>
            </a:r>
          </a:p>
          <a:p>
            <a:pPr lvl="1"/>
            <a:endParaRPr lang="en-US" dirty="0">
              <a:latin typeface="Comic Sans MS" panose="030F0702030302020204" pitchFamily="66" charset="0"/>
            </a:endParaRPr>
          </a:p>
          <a:p>
            <a:pPr lvl="1"/>
            <a:endParaRPr lang="en-US" dirty="0">
              <a:latin typeface="Comic Sans MS" panose="030F0702030302020204" pitchFamily="66" charset="0"/>
            </a:endParaRPr>
          </a:p>
        </p:txBody>
      </p:sp>
    </p:spTree>
    <p:extLst>
      <p:ext uri="{BB962C8B-B14F-4D97-AF65-F5344CB8AC3E}">
        <p14:creationId xmlns:p14="http://schemas.microsoft.com/office/powerpoint/2010/main" val="2522915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1963" y="429347"/>
            <a:ext cx="10547927" cy="6247864"/>
          </a:xfrm>
          <a:prstGeom prst="rect">
            <a:avLst/>
          </a:prstGeom>
          <a:noFill/>
        </p:spPr>
        <p:txBody>
          <a:bodyPr wrap="square" rtlCol="0">
            <a:spAutoFit/>
          </a:bodyPr>
          <a:lstStyle/>
          <a:p>
            <a:r>
              <a:rPr lang="en-US" sz="4000" dirty="0">
                <a:latin typeface="Comic Sans MS" panose="030F0702030302020204" pitchFamily="66" charset="0"/>
              </a:rPr>
              <a:t>What else can I do at home to support my child? </a:t>
            </a:r>
          </a:p>
          <a:p>
            <a:endParaRPr lang="en-US" sz="4000" dirty="0">
              <a:latin typeface="Comic Sans MS" panose="030F0702030302020204" pitchFamily="66" charset="0"/>
            </a:endParaRPr>
          </a:p>
          <a:p>
            <a:r>
              <a:rPr lang="en-GB" sz="4000" dirty="0">
                <a:latin typeface="Comic Sans MS" panose="030F0702030302020204" pitchFamily="66" charset="0"/>
                <a:hlinkClick r:id="rId3"/>
              </a:rPr>
              <a:t>https://www.phonicsplay.co.uk/resources</a:t>
            </a:r>
            <a:endParaRPr lang="en-GB" sz="4000" dirty="0">
              <a:latin typeface="Comic Sans MS" panose="030F0702030302020204" pitchFamily="66" charset="0"/>
            </a:endParaRPr>
          </a:p>
          <a:p>
            <a:endParaRPr lang="en-US" sz="4000" dirty="0">
              <a:latin typeface="Comic Sans MS" panose="030F0702030302020204" pitchFamily="66" charset="0"/>
            </a:endParaRPr>
          </a:p>
          <a:p>
            <a:r>
              <a:rPr lang="en-GB" sz="4000" dirty="0">
                <a:latin typeface="Comic Sans MS" panose="030F0702030302020204" pitchFamily="66" charset="0"/>
                <a:hlinkClick r:id="rId4"/>
              </a:rPr>
              <a:t>https://www.phonicsbloom.com/</a:t>
            </a:r>
            <a:r>
              <a:rPr lang="en-GB" sz="4000" dirty="0">
                <a:latin typeface="Comic Sans MS" panose="030F0702030302020204" pitchFamily="66" charset="0"/>
              </a:rPr>
              <a:t> </a:t>
            </a:r>
          </a:p>
          <a:p>
            <a:endParaRPr lang="en-US" sz="4000" dirty="0">
              <a:latin typeface="Comic Sans MS" panose="030F0702030302020204" pitchFamily="66" charset="0"/>
            </a:endParaRPr>
          </a:p>
          <a:p>
            <a:r>
              <a:rPr lang="en-US" sz="4000" dirty="0">
                <a:latin typeface="Comic Sans MS" panose="030F0702030302020204" pitchFamily="66" charset="0"/>
              </a:rPr>
              <a:t>Teach Your Monster to Read </a:t>
            </a:r>
            <a:endParaRPr lang="en-GB" sz="4000" dirty="0">
              <a:latin typeface="Comic Sans MS" panose="030F0702030302020204" pitchFamily="66" charset="0"/>
            </a:endParaRPr>
          </a:p>
          <a:p>
            <a:pPr marL="285750" indent="-285750">
              <a:buFont typeface="Arial" panose="020B0604020202020204" pitchFamily="34" charset="0"/>
              <a:buChar char="•"/>
            </a:pPr>
            <a:endParaRPr lang="en-US" sz="4000" dirty="0">
              <a:latin typeface="Comic Sans MS" panose="030F0702030302020204" pitchFamily="66" charset="0"/>
            </a:endParaRPr>
          </a:p>
          <a:p>
            <a:pPr marL="285750" indent="-285750">
              <a:buFont typeface="Arial" panose="020B0604020202020204" pitchFamily="34" charset="0"/>
              <a:buChar char="•"/>
            </a:pPr>
            <a:endParaRPr lang="en-GB" sz="4000" dirty="0">
              <a:latin typeface="Comic Sans MS" panose="030F0702030302020204" pitchFamily="66" charset="0"/>
            </a:endParaRPr>
          </a:p>
        </p:txBody>
      </p:sp>
      <p:pic>
        <p:nvPicPr>
          <p:cNvPr id="7" name="Picture 6"/>
          <p:cNvPicPr>
            <a:picLocks noChangeAspect="1"/>
          </p:cNvPicPr>
          <p:nvPr/>
        </p:nvPicPr>
        <p:blipFill>
          <a:blip r:embed="rId5"/>
          <a:stretch>
            <a:fillRect/>
          </a:stretch>
        </p:blipFill>
        <p:spPr>
          <a:xfrm>
            <a:off x="8725765" y="3892405"/>
            <a:ext cx="2524125" cy="2638425"/>
          </a:xfrm>
          <a:prstGeom prst="rect">
            <a:avLst/>
          </a:prstGeom>
        </p:spPr>
      </p:pic>
    </p:spTree>
    <p:extLst>
      <p:ext uri="{BB962C8B-B14F-4D97-AF65-F5344CB8AC3E}">
        <p14:creationId xmlns:p14="http://schemas.microsoft.com/office/powerpoint/2010/main" val="349080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4112"/>
            <a:ext cx="10972800" cy="1143000"/>
          </a:xfrm>
        </p:spPr>
        <p:txBody>
          <a:bodyPr/>
          <a:lstStyle/>
          <a:p>
            <a:r>
              <a:rPr lang="en-GB" dirty="0">
                <a:latin typeface="Comic Sans MS" panose="030F0702030302020204" pitchFamily="66" charset="0"/>
              </a:rPr>
              <a:t>FS2</a:t>
            </a:r>
          </a:p>
        </p:txBody>
      </p:sp>
      <p:sp>
        <p:nvSpPr>
          <p:cNvPr id="4" name="TextBox 3"/>
          <p:cNvSpPr txBox="1"/>
          <p:nvPr/>
        </p:nvSpPr>
        <p:spPr>
          <a:xfrm>
            <a:off x="256461" y="898945"/>
            <a:ext cx="11411283" cy="5509200"/>
          </a:xfrm>
          <a:prstGeom prst="rect">
            <a:avLst/>
          </a:prstGeom>
          <a:noFill/>
        </p:spPr>
        <p:txBody>
          <a:bodyPr wrap="square" rtlCol="0">
            <a:spAutoFit/>
          </a:bodyPr>
          <a:lstStyle/>
          <a:p>
            <a:endParaRPr lang="en-GB" sz="2200" dirty="0">
              <a:latin typeface="Comic Sans MS" panose="030F0702030302020204" pitchFamily="66" charset="0"/>
            </a:endParaRPr>
          </a:p>
          <a:p>
            <a:r>
              <a:rPr lang="en-GB" sz="2200" dirty="0">
                <a:latin typeface="Comic Sans MS" panose="030F0702030302020204" pitchFamily="66" charset="0"/>
              </a:rPr>
              <a:t>Phase 2- s a t p i n m d g o l/ c k ck e u r h b f ff ll ss</a:t>
            </a:r>
          </a:p>
          <a:p>
            <a:r>
              <a:rPr lang="en-GB" sz="2200" dirty="0">
                <a:latin typeface="Comic Sans MS" panose="030F0702030302020204" pitchFamily="66" charset="0"/>
              </a:rPr>
              <a:t>Phase 3- zz qu ch sh ng ing/ th/ ai ee igh oa oo oo er ur ir/ or ow oi ear air</a:t>
            </a:r>
          </a:p>
          <a:p>
            <a:r>
              <a:rPr lang="en-GB" sz="2200" dirty="0">
                <a:latin typeface="Comic Sans MS" panose="030F0702030302020204" pitchFamily="66" charset="0"/>
              </a:rPr>
              <a:t>Phase 4- st tr dr gr cr br fr bl fl gl pl cl sl sp sm shr str thr tw sk/ nd mp nt nk ft sk lt lp nch wh</a:t>
            </a:r>
          </a:p>
          <a:p>
            <a:endParaRPr lang="en-GB" sz="2200" dirty="0">
              <a:latin typeface="Comic Sans MS" panose="030F0702030302020204" pitchFamily="66" charset="0"/>
            </a:endParaRPr>
          </a:p>
          <a:p>
            <a:r>
              <a:rPr lang="en-GB" sz="2200" dirty="0">
                <a:latin typeface="Comic Sans MS" panose="030F0702030302020204" pitchFamily="66" charset="0"/>
              </a:rPr>
              <a:t>Tricky words</a:t>
            </a:r>
          </a:p>
          <a:p>
            <a:r>
              <a:rPr lang="en-GB" sz="2200" dirty="0">
                <a:latin typeface="Comic Sans MS" panose="030F0702030302020204" pitchFamily="66" charset="0"/>
              </a:rPr>
              <a:t>Phase 2- I no go to the into/ he she we me be my way they all her are you</a:t>
            </a:r>
          </a:p>
          <a:p>
            <a:r>
              <a:rPr lang="en-GB" sz="2200" dirty="0">
                <a:latin typeface="Comic Sans MS" panose="030F0702030302020204" pitchFamily="66" charset="0"/>
              </a:rPr>
              <a:t>Phase 3- said so do have like some come little one were there out</a:t>
            </a:r>
          </a:p>
          <a:p>
            <a:r>
              <a:rPr lang="en-GB" sz="2200" dirty="0">
                <a:latin typeface="Comic Sans MS" panose="030F0702030302020204" pitchFamily="66" charset="0"/>
              </a:rPr>
              <a:t>Phase 4- Mr Mrs love/who what where when</a:t>
            </a:r>
          </a:p>
          <a:p>
            <a:endParaRPr lang="en-GB" sz="2200" dirty="0">
              <a:latin typeface="Comic Sans MS" panose="030F0702030302020204" pitchFamily="66" charset="0"/>
            </a:endParaRPr>
          </a:p>
          <a:p>
            <a:r>
              <a:rPr lang="en-GB" sz="2200" dirty="0">
                <a:latin typeface="Comic Sans MS" panose="030F0702030302020204" pitchFamily="66" charset="0"/>
              </a:rPr>
              <a:t>High Frequency</a:t>
            </a:r>
          </a:p>
          <a:p>
            <a:r>
              <a:rPr lang="en-GB" sz="2200" dirty="0">
                <a:latin typeface="Comic Sans MS" panose="030F0702030302020204" pitchFamily="66" charset="0"/>
              </a:rPr>
              <a:t>Phase 2- and in of it is at on up if an a his/but can had as mum dad big back him get got put off not</a:t>
            </a:r>
          </a:p>
          <a:p>
            <a:r>
              <a:rPr lang="en-GB" sz="2200" dirty="0">
                <a:latin typeface="Comic Sans MS" panose="030F0702030302020204" pitchFamily="66" charset="0"/>
              </a:rPr>
              <a:t>Phase 3- will that with this then them see too/ down for now today day</a:t>
            </a:r>
          </a:p>
          <a:p>
            <a:r>
              <a:rPr lang="en-GB" sz="2200" dirty="0">
                <a:latin typeface="Comic Sans MS" panose="030F0702030302020204" pitchFamily="66" charset="0"/>
              </a:rPr>
              <a:t>Phase 4- eyes it’s I’m/ help just wet from find once</a:t>
            </a:r>
          </a:p>
        </p:txBody>
      </p:sp>
    </p:spTree>
    <p:extLst>
      <p:ext uri="{BB962C8B-B14F-4D97-AF65-F5344CB8AC3E}">
        <p14:creationId xmlns:p14="http://schemas.microsoft.com/office/powerpoint/2010/main" val="1359969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86968" y="121285"/>
            <a:ext cx="10515600" cy="91103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dirty="0">
                <a:latin typeface="Comic Sans MS" panose="030F0702030302020204" pitchFamily="66" charset="0"/>
              </a:rPr>
              <a:t>Taking books home</a:t>
            </a:r>
          </a:p>
        </p:txBody>
      </p:sp>
      <p:sp>
        <p:nvSpPr>
          <p:cNvPr id="3" name="Content Placeholder 2"/>
          <p:cNvSpPr txBox="1">
            <a:spLocks/>
          </p:cNvSpPr>
          <p:nvPr/>
        </p:nvSpPr>
        <p:spPr>
          <a:xfrm>
            <a:off x="292608" y="746361"/>
            <a:ext cx="11109960" cy="594076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000" dirty="0">
                <a:latin typeface="Comic Sans MS" panose="030F0702030302020204" pitchFamily="66" charset="0"/>
              </a:rPr>
              <a:t>One phonics book and one reading for pleasure book per week!</a:t>
            </a:r>
          </a:p>
          <a:p>
            <a:pPr marL="0" indent="0">
              <a:buNone/>
            </a:pPr>
            <a:r>
              <a:rPr lang="en-GB" sz="2000" dirty="0">
                <a:latin typeface="Comic Sans MS" panose="030F0702030302020204" pitchFamily="66" charset="0"/>
              </a:rPr>
              <a:t>(children will be reading and re reading texts to become fluent readers)</a:t>
            </a:r>
            <a:endParaRPr lang="en-US" sz="2000" dirty="0">
              <a:latin typeface="Comic Sans MS" panose="030F0702030302020204" pitchFamily="66" charset="0"/>
            </a:endParaRPr>
          </a:p>
          <a:p>
            <a:endParaRPr lang="en-US" sz="2000" dirty="0">
              <a:latin typeface="Comic Sans MS" panose="030F0702030302020204" pitchFamily="66" charset="0"/>
            </a:endParaRPr>
          </a:p>
          <a:p>
            <a:r>
              <a:rPr lang="en-US" sz="2000" dirty="0">
                <a:latin typeface="Comic Sans MS" panose="030F0702030302020204" pitchFamily="66" charset="0"/>
              </a:rPr>
              <a:t>All books are collected in on Friday.</a:t>
            </a:r>
          </a:p>
          <a:p>
            <a:endParaRPr lang="en-US" sz="2000" dirty="0">
              <a:latin typeface="Comic Sans MS" panose="030F0702030302020204" pitchFamily="66" charset="0"/>
            </a:endParaRPr>
          </a:p>
          <a:p>
            <a:r>
              <a:rPr lang="en-US" sz="2000" dirty="0">
                <a:latin typeface="Comic Sans MS" panose="030F0702030302020204" pitchFamily="66" charset="0"/>
              </a:rPr>
              <a:t>Phonics reading books are given out every Friday. These are the books for your child to read to you. </a:t>
            </a:r>
          </a:p>
          <a:p>
            <a:pPr marL="0" indent="0">
              <a:buNone/>
            </a:pPr>
            <a:r>
              <a:rPr lang="en-GB" sz="2000" dirty="0">
                <a:latin typeface="Comic Sans MS" panose="030F0702030302020204" pitchFamily="66" charset="0"/>
              </a:rPr>
              <a:t>(children will be reading and re reading texts to become fluent readers)</a:t>
            </a:r>
            <a:endParaRPr lang="en-US" sz="2000" dirty="0">
              <a:latin typeface="Comic Sans MS" panose="030F0702030302020204" pitchFamily="66" charset="0"/>
            </a:endParaRPr>
          </a:p>
          <a:p>
            <a:endParaRPr lang="en-US" sz="2000" dirty="0">
              <a:latin typeface="Comic Sans MS" panose="030F0702030302020204" pitchFamily="66" charset="0"/>
            </a:endParaRPr>
          </a:p>
          <a:p>
            <a:r>
              <a:rPr lang="en-US" sz="2000" dirty="0">
                <a:latin typeface="Comic Sans MS" panose="030F0702030302020204" pitchFamily="66" charset="0"/>
              </a:rPr>
              <a:t>Reading for pleasure books (library books) are given out </a:t>
            </a:r>
            <a:r>
              <a:rPr lang="en-US" sz="2000">
                <a:latin typeface="Comic Sans MS" panose="030F0702030302020204" pitchFamily="66" charset="0"/>
              </a:rPr>
              <a:t>every Friday.</a:t>
            </a:r>
            <a:r>
              <a:rPr lang="en-GB" sz="2000" dirty="0">
                <a:latin typeface="Comic Sans MS" panose="030F0702030302020204" pitchFamily="66" charset="0"/>
              </a:rPr>
              <a:t> Reading for pleasure book - for parents to read to children, this will be explained it is only for this purpose, not for the child to read independently</a:t>
            </a:r>
          </a:p>
          <a:p>
            <a:endParaRPr lang="en-US" sz="2000" dirty="0">
              <a:latin typeface="Comic Sans MS" panose="030F0702030302020204" pitchFamily="66" charset="0"/>
            </a:endParaRPr>
          </a:p>
          <a:p>
            <a:r>
              <a:rPr lang="en-US" sz="2000" dirty="0">
                <a:latin typeface="Comic Sans MS" panose="030F0702030302020204" pitchFamily="66" charset="0"/>
              </a:rPr>
              <a:t>New books will not be given out until the previous set are returned. </a:t>
            </a:r>
          </a:p>
          <a:p>
            <a:endParaRPr lang="en-GB" sz="2000" dirty="0">
              <a:latin typeface="Comic Sans MS" panose="030F0702030302020204" pitchFamily="66" charset="0"/>
            </a:endParaRPr>
          </a:p>
          <a:p>
            <a:r>
              <a:rPr lang="en-GB" sz="2000" dirty="0">
                <a:latin typeface="Comic Sans MS" panose="030F0702030302020204" pitchFamily="66" charset="0"/>
              </a:rPr>
              <a:t>Oxford reading tree website</a:t>
            </a:r>
            <a:r>
              <a:rPr lang="en-GB" sz="2400" dirty="0">
                <a:latin typeface="Comic Sans MS" panose="030F0702030302020204" pitchFamily="66" charset="0"/>
              </a:rPr>
              <a:t>. </a:t>
            </a:r>
          </a:p>
          <a:p>
            <a:r>
              <a:rPr lang="en-GB" sz="2000" dirty="0">
                <a:latin typeface="Comic Sans MS" panose="030F0702030302020204" pitchFamily="66" charset="0"/>
              </a:rPr>
              <a:t>https://home.oxfordowl.co.uk/reading/reading-at-home/</a:t>
            </a:r>
            <a:endParaRPr lang="en-GB" sz="24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9570339" y="237663"/>
            <a:ext cx="2000250" cy="2209800"/>
          </a:xfrm>
          <a:prstGeom prst="rect">
            <a:avLst/>
          </a:prstGeom>
        </p:spPr>
      </p:pic>
    </p:spTree>
    <p:extLst>
      <p:ext uri="{BB962C8B-B14F-4D97-AF65-F5344CB8AC3E}">
        <p14:creationId xmlns:p14="http://schemas.microsoft.com/office/powerpoint/2010/main" val="1509818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327" y="-157624"/>
            <a:ext cx="10972800" cy="1143000"/>
          </a:xfrm>
        </p:spPr>
        <p:txBody>
          <a:bodyPr>
            <a:normAutofit/>
          </a:bodyPr>
          <a:lstStyle/>
          <a:p>
            <a:r>
              <a:rPr lang="en-US" dirty="0">
                <a:latin typeface="Comic Sans MS" panose="030F0702030302020204" pitchFamily="66" charset="0"/>
              </a:rPr>
              <a:t>If a book has no words in it.</a:t>
            </a:r>
            <a:endParaRPr lang="en-GB" dirty="0">
              <a:latin typeface="Comic Sans MS" panose="030F0702030302020204" pitchFamily="66" charset="0"/>
            </a:endParaRPr>
          </a:p>
        </p:txBody>
      </p:sp>
      <p:sp>
        <p:nvSpPr>
          <p:cNvPr id="3" name="TextBox 2"/>
          <p:cNvSpPr txBox="1"/>
          <p:nvPr/>
        </p:nvSpPr>
        <p:spPr>
          <a:xfrm>
            <a:off x="540327" y="839585"/>
            <a:ext cx="10881360" cy="4647426"/>
          </a:xfrm>
          <a:prstGeom prst="rect">
            <a:avLst/>
          </a:prstGeom>
          <a:noFill/>
        </p:spPr>
        <p:txBody>
          <a:bodyPr wrap="square" rtlCol="0">
            <a:spAutoFit/>
          </a:bodyPr>
          <a:lstStyle/>
          <a:p>
            <a:r>
              <a:rPr lang="en-US" sz="2000" dirty="0">
                <a:latin typeface="Comic Sans MS" panose="030F0702030302020204" pitchFamily="66" charset="0"/>
              </a:rPr>
              <a:t>Phase 1 books are wordless books that tell a story through pictures alone. They help children to develop speaking and listening skills through creating and telling stories.</a:t>
            </a:r>
          </a:p>
          <a:p>
            <a:endParaRPr lang="en-US" dirty="0">
              <a:latin typeface="Comic Sans MS" panose="030F0702030302020204" pitchFamily="66" charset="0"/>
            </a:endParaRPr>
          </a:p>
          <a:p>
            <a:endParaRPr lang="en-US" dirty="0">
              <a:latin typeface="Comic Sans MS" panose="030F0702030302020204" pitchFamily="66" charset="0"/>
            </a:endParaRPr>
          </a:p>
          <a:p>
            <a:r>
              <a:rPr lang="en-US" sz="2000" dirty="0">
                <a:latin typeface="Comic Sans MS" panose="030F0702030302020204" pitchFamily="66" charset="0"/>
              </a:rPr>
              <a:t>Your child is just beginning to discover the excitement of books. </a:t>
            </a:r>
          </a:p>
          <a:p>
            <a:r>
              <a:rPr lang="en-US" sz="2000" dirty="0">
                <a:latin typeface="Comic Sans MS" panose="030F0702030302020204" pitchFamily="66" charset="0"/>
              </a:rPr>
              <a:t>Although these books have no words, they are an important introduction to reading. </a:t>
            </a:r>
          </a:p>
          <a:p>
            <a:endParaRPr lang="en-US" sz="2000" dirty="0">
              <a:latin typeface="Comic Sans MS" panose="030F0702030302020204" pitchFamily="66" charset="0"/>
            </a:endParaRPr>
          </a:p>
          <a:p>
            <a:r>
              <a:rPr lang="en-US" sz="2000" dirty="0">
                <a:latin typeface="Comic Sans MS" panose="030F0702030302020204" pitchFamily="66" charset="0"/>
              </a:rPr>
              <a:t>Please encourage your child to: </a:t>
            </a:r>
          </a:p>
          <a:p>
            <a:pPr marL="342900" indent="-342900">
              <a:buFont typeface="Arial" panose="020B0604020202020204" pitchFamily="34" charset="0"/>
              <a:buChar char="•"/>
            </a:pPr>
            <a:r>
              <a:rPr lang="en-US" sz="2000" dirty="0">
                <a:latin typeface="Comic Sans MS" panose="030F0702030302020204" pitchFamily="66" charset="0"/>
              </a:rPr>
              <a:t>Look at the pages in order, and talk about what is happening on the left hand page before the right hand page. </a:t>
            </a:r>
          </a:p>
          <a:p>
            <a:pPr marL="342900" indent="-342900">
              <a:buFont typeface="Arial" panose="020B0604020202020204" pitchFamily="34" charset="0"/>
              <a:buChar char="•"/>
            </a:pPr>
            <a:r>
              <a:rPr lang="en-US" sz="2000" dirty="0">
                <a:latin typeface="Comic Sans MS" panose="030F0702030302020204" pitchFamily="66" charset="0"/>
              </a:rPr>
              <a:t>Talk about what is happening on each page, rather than just talking about what they see in each picture. </a:t>
            </a:r>
          </a:p>
          <a:p>
            <a:pPr marL="342900" indent="-342900">
              <a:buFont typeface="Arial" panose="020B0604020202020204" pitchFamily="34" charset="0"/>
              <a:buChar char="•"/>
            </a:pPr>
            <a:r>
              <a:rPr lang="en-US" sz="2000" dirty="0">
                <a:latin typeface="Comic Sans MS" panose="030F0702030302020204" pitchFamily="66" charset="0"/>
              </a:rPr>
              <a:t>Tell you who or what the story is about.</a:t>
            </a:r>
          </a:p>
          <a:p>
            <a:pPr marL="342900" indent="-342900">
              <a:buFont typeface="Arial" panose="020B0604020202020204" pitchFamily="34" charset="0"/>
              <a:buChar char="•"/>
            </a:pPr>
            <a:r>
              <a:rPr lang="en-US" sz="2000" dirty="0">
                <a:latin typeface="Comic Sans MS" panose="030F0702030302020204" pitchFamily="66" charset="0"/>
              </a:rPr>
              <a:t>Discuss the characters in the story and how they </a:t>
            </a:r>
          </a:p>
          <a:p>
            <a:r>
              <a:rPr lang="en-US" sz="2000" dirty="0">
                <a:latin typeface="Comic Sans MS" panose="030F0702030302020204" pitchFamily="66" charset="0"/>
              </a:rPr>
              <a:t>might be feeling at certain points.  </a:t>
            </a:r>
            <a:endParaRPr lang="en-GB" sz="20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7207133" y="4349683"/>
            <a:ext cx="4106489" cy="2398839"/>
          </a:xfrm>
          <a:prstGeom prst="rect">
            <a:avLst/>
          </a:prstGeom>
        </p:spPr>
      </p:pic>
    </p:spTree>
    <p:extLst>
      <p:ext uri="{BB962C8B-B14F-4D97-AF65-F5344CB8AC3E}">
        <p14:creationId xmlns:p14="http://schemas.microsoft.com/office/powerpoint/2010/main" val="14574280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32079" y="616267"/>
            <a:ext cx="10814612" cy="3894773"/>
          </a:xfrm>
          <a:prstGeom prst="rect">
            <a:avLst/>
          </a:prstGeom>
        </p:spPr>
      </p:pic>
      <p:sp>
        <p:nvSpPr>
          <p:cNvPr id="3" name="Rectangle 2"/>
          <p:cNvSpPr/>
          <p:nvPr/>
        </p:nvSpPr>
        <p:spPr>
          <a:xfrm>
            <a:off x="632079" y="5044310"/>
            <a:ext cx="11216640" cy="954107"/>
          </a:xfrm>
          <a:prstGeom prst="rect">
            <a:avLst/>
          </a:prstGeom>
        </p:spPr>
        <p:txBody>
          <a:bodyPr wrap="square">
            <a:spAutoFit/>
          </a:bodyPr>
          <a:lstStyle/>
          <a:p>
            <a:r>
              <a:rPr lang="en-GB" sz="2800" dirty="0">
                <a:latin typeface="Comic Sans MS" panose="030F0702030302020204" pitchFamily="66" charset="0"/>
                <a:cs typeface="Calibri" panose="020F0502020204030204" pitchFamily="34" charset="0"/>
              </a:rPr>
              <a:t>Children will need to know the character’s names and be able to recognise them in order to access some phase 2 books. </a:t>
            </a:r>
          </a:p>
        </p:txBody>
      </p:sp>
      <p:sp>
        <p:nvSpPr>
          <p:cNvPr id="4" name="TextBox 3"/>
          <p:cNvSpPr txBox="1"/>
          <p:nvPr/>
        </p:nvSpPr>
        <p:spPr>
          <a:xfrm>
            <a:off x="914399" y="1717965"/>
            <a:ext cx="895927" cy="369454"/>
          </a:xfrm>
          <a:prstGeom prst="rect">
            <a:avLst/>
          </a:prstGeom>
          <a:noFill/>
        </p:spPr>
        <p:txBody>
          <a:bodyPr wrap="square" rtlCol="0">
            <a:spAutoFit/>
          </a:bodyPr>
          <a:lstStyle/>
          <a:p>
            <a:r>
              <a:rPr lang="en-US" dirty="0">
                <a:solidFill>
                  <a:srgbClr val="000000"/>
                </a:solidFill>
                <a:latin typeface="Comic Sans MS" panose="030F0702030302020204" pitchFamily="66" charset="0"/>
              </a:rPr>
              <a:t>Biff</a:t>
            </a:r>
            <a:endParaRPr lang="en-GB" dirty="0">
              <a:solidFill>
                <a:srgbClr val="000000"/>
              </a:solidFill>
              <a:latin typeface="Comic Sans MS" panose="030F0702030302020204" pitchFamily="66" charset="0"/>
            </a:endParaRPr>
          </a:p>
        </p:txBody>
      </p:sp>
      <p:sp>
        <p:nvSpPr>
          <p:cNvPr id="5" name="TextBox 4"/>
          <p:cNvSpPr txBox="1"/>
          <p:nvPr/>
        </p:nvSpPr>
        <p:spPr>
          <a:xfrm>
            <a:off x="3635118" y="1052948"/>
            <a:ext cx="895927" cy="369454"/>
          </a:xfrm>
          <a:prstGeom prst="rect">
            <a:avLst/>
          </a:prstGeom>
          <a:noFill/>
        </p:spPr>
        <p:txBody>
          <a:bodyPr wrap="square" rtlCol="0">
            <a:spAutoFit/>
          </a:bodyPr>
          <a:lstStyle/>
          <a:p>
            <a:r>
              <a:rPr lang="en-US" dirty="0">
                <a:solidFill>
                  <a:srgbClr val="000000"/>
                </a:solidFill>
                <a:latin typeface="Comic Sans MS" panose="030F0702030302020204" pitchFamily="66" charset="0"/>
              </a:rPr>
              <a:t>Mum</a:t>
            </a:r>
            <a:endParaRPr lang="en-GB" dirty="0">
              <a:solidFill>
                <a:srgbClr val="000000"/>
              </a:solidFill>
              <a:latin typeface="Comic Sans MS" panose="030F0702030302020204" pitchFamily="66" charset="0"/>
            </a:endParaRPr>
          </a:p>
        </p:txBody>
      </p:sp>
      <p:sp>
        <p:nvSpPr>
          <p:cNvPr id="6" name="TextBox 5"/>
          <p:cNvSpPr txBox="1"/>
          <p:nvPr/>
        </p:nvSpPr>
        <p:spPr>
          <a:xfrm>
            <a:off x="2411299" y="1500911"/>
            <a:ext cx="895927" cy="369454"/>
          </a:xfrm>
          <a:prstGeom prst="rect">
            <a:avLst/>
          </a:prstGeom>
          <a:noFill/>
        </p:spPr>
        <p:txBody>
          <a:bodyPr wrap="square" rtlCol="0">
            <a:spAutoFit/>
          </a:bodyPr>
          <a:lstStyle/>
          <a:p>
            <a:r>
              <a:rPr lang="en-US" dirty="0">
                <a:solidFill>
                  <a:srgbClr val="000000"/>
                </a:solidFill>
                <a:latin typeface="Comic Sans MS" panose="030F0702030302020204" pitchFamily="66" charset="0"/>
              </a:rPr>
              <a:t>Dad</a:t>
            </a:r>
            <a:endParaRPr lang="en-GB" dirty="0">
              <a:solidFill>
                <a:srgbClr val="000000"/>
              </a:solidFill>
              <a:latin typeface="Comic Sans MS" panose="030F0702030302020204" pitchFamily="66" charset="0"/>
            </a:endParaRPr>
          </a:p>
        </p:txBody>
      </p:sp>
      <p:sp>
        <p:nvSpPr>
          <p:cNvPr id="7" name="TextBox 6"/>
          <p:cNvSpPr txBox="1"/>
          <p:nvPr/>
        </p:nvSpPr>
        <p:spPr>
          <a:xfrm>
            <a:off x="4798898" y="1925784"/>
            <a:ext cx="895927" cy="369454"/>
          </a:xfrm>
          <a:prstGeom prst="rect">
            <a:avLst/>
          </a:prstGeom>
          <a:noFill/>
        </p:spPr>
        <p:txBody>
          <a:bodyPr wrap="square" rtlCol="0">
            <a:spAutoFit/>
          </a:bodyPr>
          <a:lstStyle/>
          <a:p>
            <a:r>
              <a:rPr lang="en-US" dirty="0">
                <a:solidFill>
                  <a:srgbClr val="000000"/>
                </a:solidFill>
                <a:latin typeface="Comic Sans MS" panose="030F0702030302020204" pitchFamily="66" charset="0"/>
              </a:rPr>
              <a:t>Chip</a:t>
            </a:r>
            <a:endParaRPr lang="en-GB" dirty="0">
              <a:solidFill>
                <a:srgbClr val="000000"/>
              </a:solidFill>
              <a:latin typeface="Comic Sans MS" panose="030F0702030302020204" pitchFamily="66" charset="0"/>
            </a:endParaRPr>
          </a:p>
        </p:txBody>
      </p:sp>
      <p:sp>
        <p:nvSpPr>
          <p:cNvPr id="8" name="TextBox 7"/>
          <p:cNvSpPr txBox="1"/>
          <p:nvPr/>
        </p:nvSpPr>
        <p:spPr>
          <a:xfrm>
            <a:off x="6039385" y="2484584"/>
            <a:ext cx="895927" cy="369454"/>
          </a:xfrm>
          <a:prstGeom prst="rect">
            <a:avLst/>
          </a:prstGeom>
          <a:noFill/>
        </p:spPr>
        <p:txBody>
          <a:bodyPr wrap="square" rtlCol="0">
            <a:spAutoFit/>
          </a:bodyPr>
          <a:lstStyle/>
          <a:p>
            <a:r>
              <a:rPr lang="en-US" dirty="0">
                <a:solidFill>
                  <a:srgbClr val="000000"/>
                </a:solidFill>
                <a:latin typeface="Comic Sans MS" panose="030F0702030302020204" pitchFamily="66" charset="0"/>
              </a:rPr>
              <a:t>Kipper</a:t>
            </a:r>
            <a:endParaRPr lang="en-GB" dirty="0">
              <a:solidFill>
                <a:srgbClr val="000000"/>
              </a:solidFill>
              <a:latin typeface="Comic Sans MS" panose="030F0702030302020204" pitchFamily="66" charset="0"/>
            </a:endParaRPr>
          </a:p>
        </p:txBody>
      </p:sp>
      <p:sp>
        <p:nvSpPr>
          <p:cNvPr id="9" name="TextBox 8"/>
          <p:cNvSpPr txBox="1"/>
          <p:nvPr/>
        </p:nvSpPr>
        <p:spPr>
          <a:xfrm>
            <a:off x="7375845" y="2780147"/>
            <a:ext cx="895927" cy="369454"/>
          </a:xfrm>
          <a:prstGeom prst="rect">
            <a:avLst/>
          </a:prstGeom>
          <a:noFill/>
        </p:spPr>
        <p:txBody>
          <a:bodyPr wrap="square" rtlCol="0">
            <a:spAutoFit/>
          </a:bodyPr>
          <a:lstStyle/>
          <a:p>
            <a:r>
              <a:rPr lang="en-US" dirty="0">
                <a:solidFill>
                  <a:srgbClr val="000000"/>
                </a:solidFill>
                <a:latin typeface="Comic Sans MS" panose="030F0702030302020204" pitchFamily="66" charset="0"/>
              </a:rPr>
              <a:t>Floppy</a:t>
            </a:r>
            <a:endParaRPr lang="en-GB" dirty="0">
              <a:solidFill>
                <a:srgbClr val="000000"/>
              </a:solidFill>
              <a:latin typeface="Comic Sans MS" panose="030F0702030302020204" pitchFamily="66" charset="0"/>
            </a:endParaRPr>
          </a:p>
        </p:txBody>
      </p:sp>
      <p:sp>
        <p:nvSpPr>
          <p:cNvPr id="10" name="TextBox 9"/>
          <p:cNvSpPr txBox="1"/>
          <p:nvPr/>
        </p:nvSpPr>
        <p:spPr>
          <a:xfrm>
            <a:off x="8678172" y="1422402"/>
            <a:ext cx="895927" cy="369454"/>
          </a:xfrm>
          <a:prstGeom prst="rect">
            <a:avLst/>
          </a:prstGeom>
          <a:noFill/>
        </p:spPr>
        <p:txBody>
          <a:bodyPr wrap="square" rtlCol="0">
            <a:spAutoFit/>
          </a:bodyPr>
          <a:lstStyle/>
          <a:p>
            <a:r>
              <a:rPr lang="en-US" dirty="0">
                <a:solidFill>
                  <a:srgbClr val="000000"/>
                </a:solidFill>
                <a:latin typeface="Comic Sans MS" panose="030F0702030302020204" pitchFamily="66" charset="0"/>
              </a:rPr>
              <a:t>Gran</a:t>
            </a:r>
            <a:endParaRPr lang="en-GB" dirty="0">
              <a:solidFill>
                <a:srgbClr val="000000"/>
              </a:solidFill>
              <a:latin typeface="Comic Sans MS" panose="030F0702030302020204" pitchFamily="66" charset="0"/>
            </a:endParaRPr>
          </a:p>
        </p:txBody>
      </p:sp>
      <p:sp>
        <p:nvSpPr>
          <p:cNvPr id="11" name="TextBox 10"/>
          <p:cNvSpPr txBox="1"/>
          <p:nvPr/>
        </p:nvSpPr>
        <p:spPr>
          <a:xfrm>
            <a:off x="9574099" y="1791856"/>
            <a:ext cx="1952883" cy="369332"/>
          </a:xfrm>
          <a:prstGeom prst="rect">
            <a:avLst/>
          </a:prstGeom>
          <a:noFill/>
        </p:spPr>
        <p:txBody>
          <a:bodyPr wrap="square" rtlCol="0">
            <a:spAutoFit/>
          </a:bodyPr>
          <a:lstStyle/>
          <a:p>
            <a:r>
              <a:rPr lang="en-US" dirty="0">
                <a:solidFill>
                  <a:srgbClr val="000000"/>
                </a:solidFill>
                <a:latin typeface="Comic Sans MS" panose="030F0702030302020204" pitchFamily="66" charset="0"/>
              </a:rPr>
              <a:t>Wilf and Wilma</a:t>
            </a:r>
            <a:endParaRPr lang="en-GB" dirty="0">
              <a:solidFill>
                <a:srgbClr val="000000"/>
              </a:solidFill>
              <a:latin typeface="Comic Sans MS" panose="030F0702030302020204" pitchFamily="66" charset="0"/>
            </a:endParaRPr>
          </a:p>
        </p:txBody>
      </p:sp>
    </p:spTree>
    <p:extLst>
      <p:ext uri="{BB962C8B-B14F-4D97-AF65-F5344CB8AC3E}">
        <p14:creationId xmlns:p14="http://schemas.microsoft.com/office/powerpoint/2010/main" val="3329180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Comic Sans MS" panose="030F0702030302020204" pitchFamily="66" charset="0"/>
              </a:rPr>
              <a:t>Questions you can ask your child as they read. </a:t>
            </a:r>
            <a:endParaRPr lang="en-GB" dirty="0">
              <a:latin typeface="Comic Sans MS" panose="030F0702030302020204" pitchFamily="66" charset="0"/>
            </a:endParaRPr>
          </a:p>
        </p:txBody>
      </p:sp>
      <p:sp>
        <p:nvSpPr>
          <p:cNvPr id="3" name="TextBox 2"/>
          <p:cNvSpPr txBox="1"/>
          <p:nvPr/>
        </p:nvSpPr>
        <p:spPr>
          <a:xfrm>
            <a:off x="540327" y="1512916"/>
            <a:ext cx="10881360" cy="4462760"/>
          </a:xfrm>
          <a:prstGeom prst="rect">
            <a:avLst/>
          </a:prstGeom>
          <a:noFill/>
        </p:spPr>
        <p:txBody>
          <a:bodyPr wrap="square" rtlCol="0">
            <a:spAutoFit/>
          </a:bodyPr>
          <a:lstStyle/>
          <a:p>
            <a:pPr marL="285750" indent="-285750">
              <a:buFont typeface="Arial" panose="020B0604020202020204" pitchFamily="34" charset="0"/>
              <a:buChar char="•"/>
            </a:pPr>
            <a:r>
              <a:rPr lang="en-US" sz="2800" dirty="0">
                <a:latin typeface="Comic Sans MS" panose="030F0702030302020204" pitchFamily="66" charset="0"/>
              </a:rPr>
              <a:t>Can you find the title of the book? What does it say?</a:t>
            </a:r>
          </a:p>
          <a:p>
            <a:pPr marL="285750" indent="-285750">
              <a:buFont typeface="Arial" panose="020B0604020202020204" pitchFamily="34" charset="0"/>
              <a:buChar char="•"/>
            </a:pPr>
            <a:r>
              <a:rPr lang="en-US" sz="2800" dirty="0">
                <a:latin typeface="Comic Sans MS" panose="030F0702030302020204" pitchFamily="66" charset="0"/>
              </a:rPr>
              <a:t>I wonder what this book will be about? What do you think?</a:t>
            </a:r>
          </a:p>
          <a:p>
            <a:pPr marL="285750" indent="-285750">
              <a:buFont typeface="Arial" panose="020B0604020202020204" pitchFamily="34" charset="0"/>
              <a:buChar char="•"/>
            </a:pPr>
            <a:r>
              <a:rPr lang="en-US" sz="2800" dirty="0">
                <a:latin typeface="Comic Sans MS" panose="030F0702030302020204" pitchFamily="66" charset="0"/>
              </a:rPr>
              <a:t>Where do we start to read?</a:t>
            </a:r>
          </a:p>
          <a:p>
            <a:pPr marL="285750" indent="-285750">
              <a:buFont typeface="Arial" panose="020B0604020202020204" pitchFamily="34" charset="0"/>
              <a:buChar char="•"/>
            </a:pPr>
            <a:r>
              <a:rPr lang="en-US" sz="2800" dirty="0">
                <a:latin typeface="Comic Sans MS" panose="030F0702030302020204" pitchFamily="66" charset="0"/>
              </a:rPr>
              <a:t>Can you see any words you know on this page?</a:t>
            </a:r>
          </a:p>
          <a:p>
            <a:pPr marL="285750" indent="-285750">
              <a:buFont typeface="Arial" panose="020B0604020202020204" pitchFamily="34" charset="0"/>
              <a:buChar char="•"/>
            </a:pPr>
            <a:r>
              <a:rPr lang="en-US" sz="2800" dirty="0">
                <a:latin typeface="Comic Sans MS" panose="030F0702030302020204" pitchFamily="66" charset="0"/>
              </a:rPr>
              <a:t>What sound does this word begin with?</a:t>
            </a:r>
          </a:p>
          <a:p>
            <a:pPr marL="285750" indent="-285750">
              <a:buFont typeface="Arial" panose="020B0604020202020204" pitchFamily="34" charset="0"/>
              <a:buChar char="•"/>
            </a:pPr>
            <a:r>
              <a:rPr lang="en-US" sz="2800" dirty="0">
                <a:latin typeface="Comic Sans MS" panose="030F0702030302020204" pitchFamily="66" charset="0"/>
              </a:rPr>
              <a:t>Did that sound right? Try again.</a:t>
            </a:r>
          </a:p>
          <a:p>
            <a:pPr marL="285750" indent="-285750">
              <a:buFont typeface="Arial" panose="020B0604020202020204" pitchFamily="34" charset="0"/>
              <a:buChar char="•"/>
            </a:pPr>
            <a:r>
              <a:rPr lang="en-US" sz="2800" dirty="0">
                <a:latin typeface="Comic Sans MS" panose="030F0702030302020204" pitchFamily="66" charset="0"/>
              </a:rPr>
              <a:t>What do you think might happen next?</a:t>
            </a:r>
          </a:p>
          <a:p>
            <a:pPr marL="285750" indent="-285750">
              <a:buFont typeface="Arial" panose="020B0604020202020204" pitchFamily="34" charset="0"/>
              <a:buChar char="•"/>
            </a:pPr>
            <a:r>
              <a:rPr lang="en-US" sz="2800" dirty="0">
                <a:latin typeface="Comic Sans MS" panose="030F0702030302020204" pitchFamily="66" charset="0"/>
              </a:rPr>
              <a:t>Can you tell me what has happened in the story? Beginning, middle and end. </a:t>
            </a:r>
          </a:p>
          <a:p>
            <a:pPr marL="285750" indent="-285750">
              <a:buFont typeface="Arial" panose="020B0604020202020204" pitchFamily="34" charset="0"/>
              <a:buChar char="•"/>
            </a:pPr>
            <a:r>
              <a:rPr lang="en-US" sz="2800" dirty="0">
                <a:latin typeface="Comic Sans MS" panose="030F0702030302020204" pitchFamily="66" charset="0"/>
              </a:rPr>
              <a:t>Who are the characters in the story</a:t>
            </a:r>
            <a:r>
              <a:rPr lang="en-US" sz="3200" dirty="0">
                <a:latin typeface="Comic Sans MS" panose="030F0702030302020204" pitchFamily="66" charset="0"/>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5618034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1352" y="0"/>
            <a:ext cx="10515600" cy="1325563"/>
          </a:xfrm>
        </p:spPr>
        <p:txBody>
          <a:bodyPr/>
          <a:lstStyle/>
          <a:p>
            <a:r>
              <a:rPr lang="en-GB" dirty="0">
                <a:latin typeface="Comic Sans MS" panose="030F0702030302020204" pitchFamily="66" charset="0"/>
              </a:rPr>
              <a:t>Accuracy, fluency and Comprehension </a:t>
            </a:r>
          </a:p>
        </p:txBody>
      </p:sp>
      <p:sp>
        <p:nvSpPr>
          <p:cNvPr id="7" name="Content Placeholder 2"/>
          <p:cNvSpPr>
            <a:spLocks noGrp="1"/>
          </p:cNvSpPr>
          <p:nvPr>
            <p:ph idx="1"/>
          </p:nvPr>
        </p:nvSpPr>
        <p:spPr>
          <a:xfrm>
            <a:off x="313943" y="1435481"/>
            <a:ext cx="11465191" cy="4799064"/>
          </a:xfrm>
        </p:spPr>
        <p:txBody>
          <a:bodyPr>
            <a:normAutofit lnSpcReduction="10000"/>
          </a:bodyPr>
          <a:lstStyle/>
          <a:p>
            <a:r>
              <a:rPr lang="en-GB" dirty="0">
                <a:latin typeface="Comic Sans MS" panose="030F0702030302020204" pitchFamily="66" charset="0"/>
              </a:rPr>
              <a:t>Accuracy – All books are 100% decodable (and/or children have been taught the tricky words at that level) </a:t>
            </a:r>
          </a:p>
          <a:p>
            <a:pPr marL="0" indent="0">
              <a:buNone/>
            </a:pPr>
            <a:endParaRPr lang="en-GB" dirty="0">
              <a:latin typeface="Comic Sans MS" panose="030F0702030302020204" pitchFamily="66" charset="0"/>
            </a:endParaRPr>
          </a:p>
          <a:p>
            <a:r>
              <a:rPr lang="en-GB" dirty="0">
                <a:latin typeface="Comic Sans MS" panose="030F0702030302020204" pitchFamily="66" charset="0"/>
              </a:rPr>
              <a:t>Fluency  – Children should read and repeat, so they are fluent before moving on to the next book or level. </a:t>
            </a:r>
          </a:p>
          <a:p>
            <a:pPr marL="0" indent="0">
              <a:buNone/>
            </a:pPr>
            <a:endParaRPr lang="en-GB" dirty="0">
              <a:latin typeface="Comic Sans MS" panose="030F0702030302020204" pitchFamily="66" charset="0"/>
            </a:endParaRPr>
          </a:p>
          <a:p>
            <a:r>
              <a:rPr lang="en-GB" dirty="0">
                <a:latin typeface="Comic Sans MS" panose="030F0702030302020204" pitchFamily="66" charset="0"/>
              </a:rPr>
              <a:t>Comprehension – taught through guided reading, whole class teaching throughout the curriculum, key reading skills and whole class texts.</a:t>
            </a:r>
          </a:p>
          <a:p>
            <a:endParaRPr lang="en-GB" dirty="0">
              <a:latin typeface="Comic Sans MS" panose="030F0702030302020204" pitchFamily="66" charset="0"/>
            </a:endParaRPr>
          </a:p>
        </p:txBody>
      </p:sp>
    </p:spTree>
    <p:extLst>
      <p:ext uri="{BB962C8B-B14F-4D97-AF65-F5344CB8AC3E}">
        <p14:creationId xmlns:p14="http://schemas.microsoft.com/office/powerpoint/2010/main" val="22630645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09828" y="-148697"/>
            <a:ext cx="10515600" cy="1325563"/>
          </a:xfrm>
        </p:spPr>
        <p:txBody>
          <a:bodyPr/>
          <a:lstStyle/>
          <a:p>
            <a:r>
              <a:rPr lang="en-GB" dirty="0">
                <a:latin typeface="Comic Sans MS" panose="030F0702030302020204" pitchFamily="66" charset="0"/>
              </a:rPr>
              <a:t>Book Band Expectations </a:t>
            </a:r>
          </a:p>
        </p:txBody>
      </p:sp>
      <p:sp>
        <p:nvSpPr>
          <p:cNvPr id="6" name="Content Placeholder 2"/>
          <p:cNvSpPr>
            <a:spLocks noGrp="1"/>
          </p:cNvSpPr>
          <p:nvPr>
            <p:ph idx="1"/>
          </p:nvPr>
        </p:nvSpPr>
        <p:spPr>
          <a:xfrm>
            <a:off x="826008" y="1176866"/>
            <a:ext cx="10683240" cy="1954085"/>
          </a:xfrm>
        </p:spPr>
        <p:txBody>
          <a:bodyPr>
            <a:normAutofit/>
          </a:bodyPr>
          <a:lstStyle/>
          <a:p>
            <a:r>
              <a:rPr lang="en-GB" sz="2800" dirty="0">
                <a:latin typeface="Comic Sans MS" panose="030F0702030302020204" pitchFamily="66" charset="0"/>
              </a:rPr>
              <a:t>Phase Book Banding has been split to make small milestones for the children to achieve.</a:t>
            </a:r>
          </a:p>
          <a:p>
            <a:r>
              <a:rPr lang="en-GB" sz="2800" dirty="0">
                <a:latin typeface="Comic Sans MS" panose="030F0702030302020204" pitchFamily="66" charset="0"/>
              </a:rPr>
              <a:t>Expectations are in planners, so you can see what your child needs to achieve to move up to the next reading level.</a:t>
            </a:r>
          </a:p>
          <a:p>
            <a:pPr marL="0" indent="0">
              <a:buNone/>
            </a:pPr>
            <a:endParaRPr lang="en-GB" dirty="0"/>
          </a:p>
        </p:txBody>
      </p:sp>
      <p:pic>
        <p:nvPicPr>
          <p:cNvPr id="2" name="Picture 1"/>
          <p:cNvPicPr>
            <a:picLocks noChangeAspect="1"/>
          </p:cNvPicPr>
          <p:nvPr/>
        </p:nvPicPr>
        <p:blipFill>
          <a:blip r:embed="rId3"/>
          <a:stretch>
            <a:fillRect/>
          </a:stretch>
        </p:blipFill>
        <p:spPr>
          <a:xfrm>
            <a:off x="826008" y="3374716"/>
            <a:ext cx="5446776" cy="3203986"/>
          </a:xfrm>
          <a:prstGeom prst="rect">
            <a:avLst/>
          </a:prstGeom>
        </p:spPr>
      </p:pic>
      <p:pic>
        <p:nvPicPr>
          <p:cNvPr id="8" name="Picture 7"/>
          <p:cNvPicPr>
            <a:picLocks noChangeAspect="1"/>
          </p:cNvPicPr>
          <p:nvPr/>
        </p:nvPicPr>
        <p:blipFill>
          <a:blip r:embed="rId4"/>
          <a:stretch>
            <a:fillRect/>
          </a:stretch>
        </p:blipFill>
        <p:spPr>
          <a:xfrm>
            <a:off x="9768459" y="4760423"/>
            <a:ext cx="1740789" cy="1663420"/>
          </a:xfrm>
          <a:prstGeom prst="rect">
            <a:avLst/>
          </a:prstGeom>
        </p:spPr>
      </p:pic>
    </p:spTree>
    <p:extLst>
      <p:ext uri="{BB962C8B-B14F-4D97-AF65-F5344CB8AC3E}">
        <p14:creationId xmlns:p14="http://schemas.microsoft.com/office/powerpoint/2010/main" val="9876606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109093"/>
            <a:ext cx="10515600" cy="1325563"/>
          </a:xfrm>
        </p:spPr>
        <p:txBody>
          <a:bodyPr/>
          <a:lstStyle/>
          <a:p>
            <a:r>
              <a:rPr lang="en-GB" dirty="0">
                <a:latin typeface="Comic Sans MS" panose="030F0702030302020204" pitchFamily="66" charset="0"/>
              </a:rPr>
              <a:t>Tracking and Assessment</a:t>
            </a:r>
          </a:p>
        </p:txBody>
      </p:sp>
      <p:pic>
        <p:nvPicPr>
          <p:cNvPr id="3" name="Picture 2"/>
          <p:cNvPicPr>
            <a:picLocks noChangeAspect="1"/>
          </p:cNvPicPr>
          <p:nvPr/>
        </p:nvPicPr>
        <p:blipFill>
          <a:blip r:embed="rId3"/>
          <a:stretch>
            <a:fillRect/>
          </a:stretch>
        </p:blipFill>
        <p:spPr>
          <a:xfrm>
            <a:off x="167449" y="1434655"/>
            <a:ext cx="3941255" cy="5164403"/>
          </a:xfrm>
          <a:prstGeom prst="rect">
            <a:avLst/>
          </a:prstGeom>
        </p:spPr>
      </p:pic>
      <p:pic>
        <p:nvPicPr>
          <p:cNvPr id="4" name="Picture 3"/>
          <p:cNvPicPr>
            <a:picLocks noChangeAspect="1"/>
          </p:cNvPicPr>
          <p:nvPr/>
        </p:nvPicPr>
        <p:blipFill>
          <a:blip r:embed="rId4"/>
          <a:stretch>
            <a:fillRect/>
          </a:stretch>
        </p:blipFill>
        <p:spPr>
          <a:xfrm>
            <a:off x="4177644" y="1434655"/>
            <a:ext cx="3836712" cy="5164403"/>
          </a:xfrm>
          <a:prstGeom prst="rect">
            <a:avLst/>
          </a:prstGeom>
        </p:spPr>
      </p:pic>
      <p:pic>
        <p:nvPicPr>
          <p:cNvPr id="6" name="Picture 5"/>
          <p:cNvPicPr>
            <a:picLocks noChangeAspect="1"/>
          </p:cNvPicPr>
          <p:nvPr/>
        </p:nvPicPr>
        <p:blipFill>
          <a:blip r:embed="rId5"/>
          <a:stretch>
            <a:fillRect/>
          </a:stretch>
        </p:blipFill>
        <p:spPr>
          <a:xfrm>
            <a:off x="8083295" y="1434655"/>
            <a:ext cx="3941255" cy="2893853"/>
          </a:xfrm>
          <a:prstGeom prst="rect">
            <a:avLst/>
          </a:prstGeom>
        </p:spPr>
      </p:pic>
    </p:spTree>
    <p:extLst>
      <p:ext uri="{BB962C8B-B14F-4D97-AF65-F5344CB8AC3E}">
        <p14:creationId xmlns:p14="http://schemas.microsoft.com/office/powerpoint/2010/main" val="2730076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559" y="701358"/>
            <a:ext cx="10972800" cy="1143000"/>
          </a:xfrm>
        </p:spPr>
        <p:txBody>
          <a:bodyPr>
            <a:normAutofit/>
          </a:bodyPr>
          <a:lstStyle/>
          <a:p>
            <a:r>
              <a:rPr lang="en-GB" sz="6000" dirty="0">
                <a:latin typeface="Comic Sans MS" panose="030F0702030302020204" pitchFamily="66" charset="0"/>
              </a:rPr>
              <a:t>Any Questions?</a:t>
            </a:r>
          </a:p>
        </p:txBody>
      </p:sp>
      <p:pic>
        <p:nvPicPr>
          <p:cNvPr id="6" name="Picture 5"/>
          <p:cNvPicPr>
            <a:picLocks noChangeAspect="1"/>
          </p:cNvPicPr>
          <p:nvPr/>
        </p:nvPicPr>
        <p:blipFill>
          <a:blip r:embed="rId3"/>
          <a:stretch>
            <a:fillRect/>
          </a:stretch>
        </p:blipFill>
        <p:spPr>
          <a:xfrm>
            <a:off x="4222086" y="2214562"/>
            <a:ext cx="3660706" cy="3047394"/>
          </a:xfrm>
          <a:prstGeom prst="rect">
            <a:avLst/>
          </a:prstGeom>
        </p:spPr>
      </p:pic>
    </p:spTree>
    <p:extLst>
      <p:ext uri="{BB962C8B-B14F-4D97-AF65-F5344CB8AC3E}">
        <p14:creationId xmlns:p14="http://schemas.microsoft.com/office/powerpoint/2010/main" val="2774337021"/>
      </p:ext>
    </p:extLst>
  </p:cSld>
  <p:clrMapOvr>
    <a:masterClrMapping/>
  </p:clrMapOvr>
</p:sld>
</file>

<file path=ppt/theme/theme1.xml><?xml version="1.0" encoding="utf-8"?>
<a:theme xmlns:a="http://schemas.openxmlformats.org/drawingml/2006/main" name="1_Sunnyside Presentation 18th June 2013">
  <a:themeElements>
    <a:clrScheme name="Custom 1">
      <a:dk1>
        <a:srgbClr val="FFFF00"/>
      </a:dk1>
      <a:lt1>
        <a:sysClr val="window" lastClr="FFFFFF"/>
      </a:lt1>
      <a:dk2>
        <a:srgbClr val="1F497D"/>
      </a:dk2>
      <a:lt2>
        <a:srgbClr val="FFFFFF"/>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B63D0F4265144B84A740913C0FDE80" ma:contentTypeVersion="11" ma:contentTypeDescription="Create a new document." ma:contentTypeScope="" ma:versionID="6246cd343b9741f701966cc622e17c48">
  <xsd:schema xmlns:xsd="http://www.w3.org/2001/XMLSchema" xmlns:xs="http://www.w3.org/2001/XMLSchema" xmlns:p="http://schemas.microsoft.com/office/2006/metadata/properties" xmlns:ns2="7388fd86-40f6-4c66-923b-8ce68f15c5f6" xmlns:ns3="e76aa082-d62d-47e3-bf12-9752cbf8879e" targetNamespace="http://schemas.microsoft.com/office/2006/metadata/properties" ma:root="true" ma:fieldsID="8e6c579e73a7238bdbf3b879ce5c882b" ns2:_="" ns3:_="">
    <xsd:import namespace="7388fd86-40f6-4c66-923b-8ce68f15c5f6"/>
    <xsd:import namespace="e76aa082-d62d-47e3-bf12-9752cbf8879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88fd86-40f6-4c66-923b-8ce68f15c5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76aa082-d62d-47e3-bf12-9752cbf8879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E2E1DB-3162-4FDD-B1C3-0C5D467E4301}"/>
</file>

<file path=customXml/itemProps2.xml><?xml version="1.0" encoding="utf-8"?>
<ds:datastoreItem xmlns:ds="http://schemas.openxmlformats.org/officeDocument/2006/customXml" ds:itemID="{95027FCF-FE81-4F2D-9F93-527C9B1ADEA3}"/>
</file>

<file path=customXml/itemProps3.xml><?xml version="1.0" encoding="utf-8"?>
<ds:datastoreItem xmlns:ds="http://schemas.openxmlformats.org/officeDocument/2006/customXml" ds:itemID="{1CF9C2AA-B778-4675-B954-2F04E19E4CD2}"/>
</file>

<file path=docProps/app.xml><?xml version="1.0" encoding="utf-8"?>
<Properties xmlns="http://schemas.openxmlformats.org/officeDocument/2006/extended-properties" xmlns:vt="http://schemas.openxmlformats.org/officeDocument/2006/docPropsVTypes">
  <Template/>
  <TotalTime>12579</TotalTime>
  <Words>1615</Words>
  <Application>Microsoft Office PowerPoint</Application>
  <PresentationFormat>Widescreen</PresentationFormat>
  <Paragraphs>217</Paragraphs>
  <Slides>29</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Comic Sans MS</vt:lpstr>
      <vt:lpstr>Twinkl</vt:lpstr>
      <vt:lpstr>1_Sunnyside Presentation 18th June 2013</vt:lpstr>
      <vt:lpstr>Waverley approach to teaching phonics and early reading.</vt:lpstr>
      <vt:lpstr>Why is Phonics Important? </vt:lpstr>
      <vt:lpstr>Why is Phonics Important? </vt:lpstr>
      <vt:lpstr>Beginner readers are taught four things. </vt:lpstr>
      <vt:lpstr>PowerPoint Presentation</vt:lpstr>
      <vt:lpstr>What your child should know before they start FS2. </vt:lpstr>
      <vt:lpstr>PowerPoint Presentation</vt:lpstr>
      <vt:lpstr>Phase 2 – FS2 </vt:lpstr>
      <vt:lpstr>PowerPoint Presentation</vt:lpstr>
      <vt:lpstr>PowerPoint Presentation</vt:lpstr>
      <vt:lpstr>PowerPoint Presentation</vt:lpstr>
      <vt:lpstr>High Frequency Words</vt:lpstr>
      <vt:lpstr>Phase 3 – FS2</vt:lpstr>
      <vt:lpstr>Phase 3 – FS2</vt:lpstr>
      <vt:lpstr>Phase 3 – FS2</vt:lpstr>
      <vt:lpstr>Phase 4 – FS2</vt:lpstr>
      <vt:lpstr>Phase 4 – FS2</vt:lpstr>
      <vt:lpstr>Phonics Home Learning</vt:lpstr>
      <vt:lpstr>What Should My Child Know Now? </vt:lpstr>
      <vt:lpstr>PowerPoint Presentation</vt:lpstr>
      <vt:lpstr>FS2</vt:lpstr>
      <vt:lpstr>PowerPoint Presentation</vt:lpstr>
      <vt:lpstr>If a book has no words in it.</vt:lpstr>
      <vt:lpstr>PowerPoint Presentation</vt:lpstr>
      <vt:lpstr>Questions you can ask your child as they read. </vt:lpstr>
      <vt:lpstr>Accuracy, fluency and Comprehension </vt:lpstr>
      <vt:lpstr>Book Band Expectations </vt:lpstr>
      <vt:lpstr>Tracking and Assessment</vt:lpstr>
      <vt:lpstr>Any Questions?</vt:lpstr>
    </vt:vector>
  </TitlesOfParts>
  <Company>Aston Community Education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Kendal HINTON</dc:creator>
  <cp:lastModifiedBy>Charlotte.Lilley</cp:lastModifiedBy>
  <cp:revision>292</cp:revision>
  <cp:lastPrinted>2023-10-02T14:19:52Z</cp:lastPrinted>
  <dcterms:created xsi:type="dcterms:W3CDTF">2017-03-03T12:50:43Z</dcterms:created>
  <dcterms:modified xsi:type="dcterms:W3CDTF">2024-10-08T07:47:38Z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0x0101003DB63D0F4265144B84A740913C0FDE80</vt:lpwstr>
  </property>
  <property fmtid="{D5CDD505-2E9C-101B-9397-08002B2CF9AE}" pid="3" name="Order">
    <vt:r8>1153400</vt:r8>
  </property>
</Properties>
</file>